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3" r:id="rId2"/>
    <p:sldId id="476" r:id="rId3"/>
    <p:sldId id="455" r:id="rId4"/>
    <p:sldId id="456" r:id="rId5"/>
    <p:sldId id="457" r:id="rId6"/>
    <p:sldId id="458" r:id="rId7"/>
    <p:sldId id="478" r:id="rId8"/>
    <p:sldId id="462" r:id="rId9"/>
    <p:sldId id="463" r:id="rId10"/>
    <p:sldId id="464" r:id="rId11"/>
    <p:sldId id="465" r:id="rId12"/>
    <p:sldId id="479" r:id="rId13"/>
    <p:sldId id="468" r:id="rId14"/>
    <p:sldId id="469" r:id="rId15"/>
    <p:sldId id="470" r:id="rId16"/>
    <p:sldId id="471" r:id="rId17"/>
    <p:sldId id="472" r:id="rId18"/>
    <p:sldId id="473" r:id="rId19"/>
    <p:sldId id="474" r:id="rId20"/>
    <p:sldId id="475" r:id="rId21"/>
  </p:sldIdLst>
  <p:sldSz cx="12192000" cy="6858000"/>
  <p:notesSz cx="6997700" cy="9283700"/>
  <p:defaultTextStyle>
    <a:defPPr>
      <a:defRPr lang="en-US"/>
    </a:defPPr>
    <a:lvl1pPr algn="l" rtl="0" fontAlgn="base">
      <a:spcBef>
        <a:spcPct val="20000"/>
      </a:spcBef>
      <a:spcAft>
        <a:spcPct val="0"/>
      </a:spcAft>
      <a:buFont typeface="Wingdings" pitchFamily="2" charset="2"/>
      <a:buChar char="§"/>
      <a:defRPr sz="2400" kern="1200">
        <a:solidFill>
          <a:schemeClr val="tx1"/>
        </a:solidFill>
        <a:latin typeface="Times New Roman" pitchFamily="18" charset="0"/>
        <a:ea typeface="+mn-ea"/>
        <a:cs typeface="+mn-cs"/>
      </a:defRPr>
    </a:lvl1pPr>
    <a:lvl2pPr marL="457200" algn="l" rtl="0" fontAlgn="base">
      <a:spcBef>
        <a:spcPct val="20000"/>
      </a:spcBef>
      <a:spcAft>
        <a:spcPct val="0"/>
      </a:spcAft>
      <a:buFont typeface="Wingdings" pitchFamily="2" charset="2"/>
      <a:buChar char="§"/>
      <a:defRPr sz="2400" kern="1200">
        <a:solidFill>
          <a:schemeClr val="tx1"/>
        </a:solidFill>
        <a:latin typeface="Times New Roman" pitchFamily="18" charset="0"/>
        <a:ea typeface="+mn-ea"/>
        <a:cs typeface="+mn-cs"/>
      </a:defRPr>
    </a:lvl2pPr>
    <a:lvl3pPr marL="914400" algn="l" rtl="0" fontAlgn="base">
      <a:spcBef>
        <a:spcPct val="20000"/>
      </a:spcBef>
      <a:spcAft>
        <a:spcPct val="0"/>
      </a:spcAft>
      <a:buFont typeface="Wingdings" pitchFamily="2" charset="2"/>
      <a:buChar char="§"/>
      <a:defRPr sz="2400" kern="1200">
        <a:solidFill>
          <a:schemeClr val="tx1"/>
        </a:solidFill>
        <a:latin typeface="Times New Roman" pitchFamily="18" charset="0"/>
        <a:ea typeface="+mn-ea"/>
        <a:cs typeface="+mn-cs"/>
      </a:defRPr>
    </a:lvl3pPr>
    <a:lvl4pPr marL="1371600" algn="l" rtl="0" fontAlgn="base">
      <a:spcBef>
        <a:spcPct val="20000"/>
      </a:spcBef>
      <a:spcAft>
        <a:spcPct val="0"/>
      </a:spcAft>
      <a:buFont typeface="Wingdings" pitchFamily="2" charset="2"/>
      <a:buChar char="§"/>
      <a:defRPr sz="2400" kern="1200">
        <a:solidFill>
          <a:schemeClr val="tx1"/>
        </a:solidFill>
        <a:latin typeface="Times New Roman" pitchFamily="18" charset="0"/>
        <a:ea typeface="+mn-ea"/>
        <a:cs typeface="+mn-cs"/>
      </a:defRPr>
    </a:lvl4pPr>
    <a:lvl5pPr marL="1828800" algn="l" rtl="0" fontAlgn="base">
      <a:spcBef>
        <a:spcPct val="20000"/>
      </a:spcBef>
      <a:spcAft>
        <a:spcPct val="0"/>
      </a:spcAft>
      <a:buFont typeface="Wingdings" pitchFamily="2" charset="2"/>
      <a:buChar char="§"/>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CC00"/>
    <a:srgbClr val="33CC33"/>
    <a:srgbClr val="FF9966"/>
    <a:srgbClr val="1E9242"/>
    <a:srgbClr val="0000FF"/>
    <a:srgbClr val="006400"/>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5" autoAdjust="0"/>
    <p:restoredTop sz="83774" autoAdjust="0"/>
  </p:normalViewPr>
  <p:slideViewPr>
    <p:cSldViewPr>
      <p:cViewPr>
        <p:scale>
          <a:sx n="75" d="100"/>
          <a:sy n="75" d="100"/>
        </p:scale>
        <p:origin x="-48" y="-246"/>
      </p:cViewPr>
      <p:guideLst>
        <p:guide orient="horz" pos="2160"/>
        <p:guide pos="3840"/>
      </p:guideLst>
    </p:cSldViewPr>
  </p:slideViewPr>
  <p:outlineViewPr>
    <p:cViewPr>
      <p:scale>
        <a:sx n="33" d="100"/>
        <a:sy n="33" d="100"/>
      </p:scale>
      <p:origin x="0" y="38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890"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endParaRPr lang="en-US" altLang="zh-CN"/>
          </a:p>
        </p:txBody>
      </p:sp>
      <p:sp>
        <p:nvSpPr>
          <p:cNvPr id="261123"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endParaRPr lang="en-US" altLang="zh-CN"/>
          </a:p>
        </p:txBody>
      </p:sp>
      <p:sp>
        <p:nvSpPr>
          <p:cNvPr id="261124"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endParaRPr lang="en-US" altLang="zh-CN"/>
          </a:p>
        </p:txBody>
      </p:sp>
      <p:sp>
        <p:nvSpPr>
          <p:cNvPr id="261125" name="Rectangle 5"/>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6F3BE316-9BC1-4C22-8097-A067E1548356}" type="slidenum">
              <a:rPr lang="zh-CN" altLang="en-US"/>
              <a:pPr/>
              <a:t>‹#›</a:t>
            </a:fld>
            <a:endParaRPr lang="en-US" altLang="zh-CN"/>
          </a:p>
        </p:txBody>
      </p:sp>
    </p:spTree>
    <p:extLst>
      <p:ext uri="{BB962C8B-B14F-4D97-AF65-F5344CB8AC3E}">
        <p14:creationId xmlns:p14="http://schemas.microsoft.com/office/powerpoint/2010/main" val="2671487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endParaRPr lang="en-US" altLang="zh-CN"/>
          </a:p>
        </p:txBody>
      </p:sp>
      <p:sp>
        <p:nvSpPr>
          <p:cNvPr id="74755" name="Rectangle 3"/>
          <p:cNvSpPr>
            <a:spLocks noGrp="1" noChangeArrowheads="1"/>
          </p:cNvSpPr>
          <p:nvPr>
            <p:ph type="dt" idx="1"/>
          </p:nvPr>
        </p:nvSpPr>
        <p:spPr bwMode="auto">
          <a:xfrm>
            <a:off x="396240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endParaRPr lang="en-US" altLang="zh-CN"/>
          </a:p>
        </p:txBody>
      </p:sp>
      <p:sp>
        <p:nvSpPr>
          <p:cNvPr id="74756" name="Rectangle 4"/>
          <p:cNvSpPr>
            <a:spLocks noGrp="1" noRot="1" noChangeAspect="1" noChangeArrowheads="1" noTextEdit="1"/>
          </p:cNvSpPr>
          <p:nvPr>
            <p:ph type="sldImg" idx="2"/>
          </p:nvPr>
        </p:nvSpPr>
        <p:spPr bwMode="auto">
          <a:xfrm>
            <a:off x="404813" y="696913"/>
            <a:ext cx="6188075" cy="3481387"/>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47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endParaRPr lang="en-US" altLang="zh-CN"/>
          </a:p>
        </p:txBody>
      </p:sp>
      <p:sp>
        <p:nvSpPr>
          <p:cNvPr id="74759" name="Rectangle 7"/>
          <p:cNvSpPr>
            <a:spLocks noGrp="1" noChangeArrowheads="1"/>
          </p:cNvSpPr>
          <p:nvPr>
            <p:ph type="sldNum" sz="quarter" idx="5"/>
          </p:nvPr>
        </p:nvSpPr>
        <p:spPr bwMode="auto">
          <a:xfrm>
            <a:off x="3962400" y="88185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7F3A52DF-C0CA-4153-85D2-222A5612A98A}" type="slidenum">
              <a:rPr lang="zh-CN" altLang="en-US"/>
              <a:pPr/>
              <a:t>‹#›</a:t>
            </a:fld>
            <a:endParaRPr lang="en-US" altLang="zh-CN"/>
          </a:p>
        </p:txBody>
      </p:sp>
    </p:spTree>
    <p:extLst>
      <p:ext uri="{BB962C8B-B14F-4D97-AF65-F5344CB8AC3E}">
        <p14:creationId xmlns:p14="http://schemas.microsoft.com/office/powerpoint/2010/main" val="2857041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00ECD-E127-4ADE-A8AF-279EEDEF3AF2}" type="slidenum">
              <a:rPr lang="zh-CN" altLang="en-US"/>
              <a:pPr/>
              <a:t>1</a:t>
            </a:fld>
            <a:endParaRPr lang="en-US" altLang="zh-CN"/>
          </a:p>
        </p:txBody>
      </p:sp>
      <p:sp>
        <p:nvSpPr>
          <p:cNvPr id="133122" name="Rectangle 2"/>
          <p:cNvSpPr>
            <a:spLocks noGrp="1" noRot="1" noChangeAspect="1" noChangeArrowheads="1" noTextEdit="1"/>
          </p:cNvSpPr>
          <p:nvPr>
            <p:ph type="sldImg"/>
          </p:nvPr>
        </p:nvSpPr>
        <p:spPr>
          <a:xfrm>
            <a:off x="404813" y="696913"/>
            <a:ext cx="6188075" cy="3481387"/>
          </a:xfrm>
          <a:ln/>
        </p:spPr>
      </p:sp>
      <p:sp>
        <p:nvSpPr>
          <p:cNvPr id="133123" name="Rectangle 3"/>
          <p:cNvSpPr>
            <a:spLocks noGrp="1" noChangeArrowheads="1"/>
          </p:cNvSpPr>
          <p:nvPr>
            <p:ph type="body" idx="1"/>
          </p:nvPr>
        </p:nvSpPr>
        <p:spPr/>
        <p:txBody>
          <a:bodyPr/>
          <a:lstStyle/>
          <a:p>
            <a:r>
              <a:rPr lang="en-US" altLang="en-US" dirty="0" smtClean="0">
                <a:latin typeface="Arial" panose="020B0604020202020204" pitchFamily="34" charset="0"/>
              </a:rPr>
              <a:t>Hi, I am Kamran Ali from Michigan State University. </a:t>
            </a:r>
          </a:p>
          <a:p>
            <a:endParaRPr lang="en-US" altLang="en-US" dirty="0" smtClean="0">
              <a:latin typeface="Arial" panose="020B0604020202020204" pitchFamily="34" charset="0"/>
            </a:endParaRPr>
          </a:p>
          <a:p>
            <a:r>
              <a:rPr lang="en-US" altLang="en-US" dirty="0" smtClean="0">
                <a:latin typeface="Arial" panose="020B0604020202020204" pitchFamily="34" charset="0"/>
              </a:rPr>
              <a:t>I am going to talk to you about how we can recognize small gestures such as keystrokes using Wi-Fi signals. </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is joint work with my colleagues: Alex, Wei and </a:t>
            </a:r>
            <a:r>
              <a:rPr lang="en-US" altLang="en-US" dirty="0" err="1" smtClean="0">
                <a:latin typeface="Arial" panose="020B0604020202020204" pitchFamily="34" charset="0"/>
              </a:rPr>
              <a:t>Shahzad</a:t>
            </a:r>
            <a:r>
              <a:rPr lang="en-US" altLang="en-US" dirty="0" smtClean="0">
                <a:latin typeface="Arial" panose="020B0604020202020204" pitchFamily="34" charset="0"/>
              </a:rPr>
              <a:t>. </a:t>
            </a:r>
          </a:p>
          <a:p>
            <a:endParaRPr lang="en-US" altLang="en-US" dirty="0" smtClean="0">
              <a:latin typeface="Arial" panose="020B0604020202020204" pitchFamily="34" charset="0"/>
            </a:endParaRPr>
          </a:p>
          <a:p>
            <a:pPr marL="0" indent="0">
              <a:buFont typeface="Arial" panose="020B0604020202020204" pitchFamily="34" charset="0"/>
              <a:buNone/>
            </a:pPr>
            <a:endParaRPr lang="en-US" altLang="zh-CN" b="0" baseline="0" dirty="0" smtClean="0"/>
          </a:p>
        </p:txBody>
      </p:sp>
    </p:spTree>
    <p:extLst>
      <p:ext uri="{BB962C8B-B14F-4D97-AF65-F5344CB8AC3E}">
        <p14:creationId xmlns:p14="http://schemas.microsoft.com/office/powerpoint/2010/main" val="236695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Here</a:t>
            </a:r>
            <a:r>
              <a:rPr lang="en-US" baseline="0" dirty="0" smtClean="0"/>
              <a:t> we show feature extraction process for 2 different keys I and O.</a:t>
            </a:r>
          </a:p>
          <a:p>
            <a:endParaRPr lang="en-US" baseline="0" dirty="0" smtClean="0"/>
          </a:p>
          <a:p>
            <a:r>
              <a:rPr lang="en-US" baseline="0" dirty="0" smtClean="0"/>
              <a:t>For example, here are 3 waveforms for key I, obtained from one of the antenna streams after performing noise reduction and keystroke extraction.</a:t>
            </a:r>
            <a:br>
              <a:rPr lang="en-US" baseline="0" dirty="0" smtClean="0"/>
            </a:br>
            <a:r>
              <a:rPr lang="en-US" baseline="0" dirty="0" smtClean="0"/>
              <a:t>And here are the DWT features extracted from one of those CSI waveforms.</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Similarly, on the right hand side are some DWT features extracted from one of the CSI waveforms for key 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aseline="0" dirty="0" smtClean="0"/>
              <a:t>It can be noticed that keystroke features for different keys are consistent and different from each other.</a:t>
            </a:r>
          </a:p>
          <a:p>
            <a:endParaRPr lang="en-US" baseline="0" dirty="0" smtClean="0"/>
          </a:p>
          <a:p>
            <a:r>
              <a:rPr lang="en-US" dirty="0" smtClean="0"/>
              <a:t>** DWT preserves</a:t>
            </a:r>
            <a:r>
              <a:rPr lang="en-US" baseline="0" dirty="0" smtClean="0"/>
              <a:t> shape and compresses almost 8 times.</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10</a:t>
            </a:fld>
            <a:endParaRPr lang="en-US" altLang="zh-CN"/>
          </a:p>
        </p:txBody>
      </p:sp>
    </p:spTree>
    <p:extLst>
      <p:ext uri="{BB962C8B-B14F-4D97-AF65-F5344CB8AC3E}">
        <p14:creationId xmlns:p14="http://schemas.microsoft.com/office/powerpoint/2010/main" val="312118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After feature extraction,</a:t>
            </a:r>
            <a:r>
              <a:rPr lang="en-US" baseline="0" dirty="0" smtClean="0"/>
              <a:t> the next step is classifier training.</a:t>
            </a:r>
          </a:p>
          <a:p>
            <a:endParaRPr lang="en-US" baseline="0" dirty="0" smtClean="0"/>
          </a:p>
          <a:p>
            <a:r>
              <a:rPr lang="en-US" baseline="0" dirty="0" smtClean="0"/>
              <a:t>We chose dynamic time warping to be used as a comparison metric between shape features of different keystrokes in the classification process of </a:t>
            </a:r>
            <a:r>
              <a:rPr lang="en-US" baseline="0" dirty="0" err="1" smtClean="0"/>
              <a:t>WiKey</a:t>
            </a:r>
            <a:r>
              <a:rPr lang="en-US" baseline="0" dirty="0" smtClean="0"/>
              <a:t>.</a:t>
            </a:r>
          </a:p>
          <a:p>
            <a:endParaRPr lang="en-US" baseline="0" dirty="0" smtClean="0"/>
          </a:p>
          <a:p>
            <a:r>
              <a:rPr lang="en-US" baseline="0" dirty="0" smtClean="0"/>
              <a:t>We chose to perform classification using </a:t>
            </a:r>
            <a:r>
              <a:rPr lang="en-US" baseline="0" dirty="0" err="1" smtClean="0"/>
              <a:t>kNN</a:t>
            </a:r>
            <a:r>
              <a:rPr lang="en-US" baseline="0" dirty="0" smtClean="0"/>
              <a:t> classifiers. </a:t>
            </a:r>
          </a:p>
          <a:p>
            <a:endParaRPr lang="en-US" baseline="0" dirty="0" smtClean="0"/>
          </a:p>
          <a:p>
            <a:r>
              <a:rPr lang="en-US" baseline="0" dirty="0" smtClean="0"/>
              <a:t>We train an ensemble of classifiers, where each classifier is trained using one of the 3 extracted keystroke waveforms from each antenna pair.</a:t>
            </a:r>
          </a:p>
          <a:p>
            <a:endParaRPr lang="en-US" baseline="0" dirty="0" smtClean="0"/>
          </a:p>
          <a:p>
            <a:r>
              <a:rPr lang="en-US" baseline="0" dirty="0" smtClean="0"/>
              <a:t>During keystroke recognition process, decisions obtained from all classifiers are combined using majority voting to obtain a final decision.</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11</a:t>
            </a:fld>
            <a:endParaRPr lang="en-US" altLang="zh-CN"/>
          </a:p>
        </p:txBody>
      </p:sp>
    </p:spTree>
    <p:extLst>
      <p:ext uri="{BB962C8B-B14F-4D97-AF65-F5344CB8AC3E}">
        <p14:creationId xmlns:p14="http://schemas.microsoft.com/office/powerpoint/2010/main" val="312672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Let’s move on to the implementation</a:t>
            </a:r>
            <a:r>
              <a:rPr lang="en-US" baseline="0" dirty="0" smtClean="0"/>
              <a:t> and evaluation of our keystroke recognition scheme.</a:t>
            </a:r>
            <a:endParaRPr lang="en-US" dirty="0" smtClean="0"/>
          </a:p>
          <a:p>
            <a:endParaRPr lang="en-US" dirty="0" smtClean="0"/>
          </a:p>
          <a:p>
            <a:r>
              <a:rPr lang="en-US" dirty="0" smtClean="0"/>
              <a:t>We</a:t>
            </a:r>
            <a:r>
              <a:rPr lang="en-US" baseline="0" dirty="0" smtClean="0"/>
              <a:t> used the famous Intel 5300 NIC installed on a laptop and a TP-Link router for collecting channel state information data. </a:t>
            </a:r>
          </a:p>
          <a:p>
            <a:endParaRPr lang="en-US" baseline="0" dirty="0" smtClean="0"/>
          </a:p>
          <a:p>
            <a:r>
              <a:rPr lang="en-US" baseline="0" dirty="0" smtClean="0"/>
              <a:t>We placed the keyboard between the laptop and the router such that the laptop and the router are in direct line of sight of each other. </a:t>
            </a:r>
          </a:p>
          <a:p>
            <a:endParaRPr lang="en-US" baseline="0" dirty="0" smtClean="0"/>
          </a:p>
          <a:p>
            <a:r>
              <a:rPr lang="en-US" baseline="0" dirty="0" smtClean="0"/>
              <a:t>**The receiver was placed approximately 30 centimeters from the keyboard, and the router was placed approximately 4 meters away from the keyboard.</a:t>
            </a:r>
          </a:p>
          <a:p>
            <a:endParaRPr lang="en-US" baseline="0" dirty="0" smtClean="0"/>
          </a:p>
          <a:p>
            <a:r>
              <a:rPr lang="en-US" baseline="0" dirty="0" smtClean="0"/>
              <a:t>We collected data from 10 users for both separate keystrokes and sentences. Users were asked to type one key at a time, while keeping the interval between keystrokes to be approximately one second.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12</a:t>
            </a:fld>
            <a:endParaRPr lang="en-US" altLang="zh-CN"/>
          </a:p>
        </p:txBody>
      </p:sp>
    </p:spTree>
    <p:extLst>
      <p:ext uri="{BB962C8B-B14F-4D97-AF65-F5344CB8AC3E}">
        <p14:creationId xmlns:p14="http://schemas.microsoft.com/office/powerpoint/2010/main" val="379924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Ok, coming to the experimental results. </a:t>
            </a:r>
          </a:p>
          <a:p>
            <a:endParaRPr lang="en-US" dirty="0" smtClean="0"/>
          </a:p>
          <a:p>
            <a:r>
              <a:rPr lang="en-US" dirty="0" smtClean="0"/>
              <a:t>First we will show how</a:t>
            </a:r>
            <a:r>
              <a:rPr lang="en-US" baseline="0" dirty="0" smtClean="0"/>
              <a:t> well our keystroke extraction algorithm performs on different users.</a:t>
            </a:r>
          </a:p>
          <a:p>
            <a:endParaRPr lang="en-US" baseline="0" dirty="0" smtClean="0"/>
          </a:p>
          <a:p>
            <a:r>
              <a:rPr lang="en-US" baseline="0" dirty="0" smtClean="0"/>
              <a:t>Our experimental results show that our keystroke extraction algorithm achieves an average accuracy of 97.5% over all the users we collected the data from.</a:t>
            </a:r>
          </a:p>
          <a:p>
            <a:endParaRPr lang="en-US" baseline="0" dirty="0" smtClean="0"/>
          </a:p>
          <a:p>
            <a:r>
              <a:rPr lang="en-US" dirty="0" smtClean="0"/>
              <a:t>However,</a:t>
            </a:r>
            <a:r>
              <a:rPr lang="en-US" baseline="0" dirty="0" smtClean="0"/>
              <a:t> we observed that some keys were often missed by our algorithm, which happens either </a:t>
            </a:r>
          </a:p>
          <a:p>
            <a:r>
              <a:rPr lang="en-US" baseline="0" dirty="0" smtClean="0"/>
              <a:t>1. Due to i</a:t>
            </a:r>
            <a:r>
              <a:rPr lang="en-US" altLang="en-US" dirty="0" smtClean="0"/>
              <a:t>nconsistencies in typing behavior</a:t>
            </a:r>
          </a:p>
          <a:p>
            <a:r>
              <a:rPr lang="en-US" dirty="0" smtClean="0"/>
              <a:t>2. Or in cases when the</a:t>
            </a:r>
            <a:r>
              <a:rPr lang="en-US" baseline="0" dirty="0" smtClean="0"/>
              <a:t> keys being pressed constitute relatively smaller motions such as the keys like ‘f’ or ‘j’ which are often directly underneath the fingers when a user is typing.</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13</a:t>
            </a:fld>
            <a:endParaRPr lang="en-US" altLang="zh-CN"/>
          </a:p>
        </p:txBody>
      </p:sp>
    </p:spTree>
    <p:extLst>
      <p:ext uri="{BB962C8B-B14F-4D97-AF65-F5344CB8AC3E}">
        <p14:creationId xmlns:p14="http://schemas.microsoft.com/office/powerpoint/2010/main" val="102353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Ok, now let’s see the performance</a:t>
            </a:r>
            <a:r>
              <a:rPr lang="en-US" baseline="0" dirty="0" smtClean="0"/>
              <a:t> of the</a:t>
            </a:r>
            <a:r>
              <a:rPr lang="en-US" dirty="0" smtClean="0"/>
              <a:t> classification process </a:t>
            </a:r>
            <a:r>
              <a:rPr lang="en-US" baseline="0" dirty="0" smtClean="0"/>
              <a:t>of </a:t>
            </a:r>
            <a:r>
              <a:rPr lang="en-US" baseline="0" dirty="0" err="1" smtClean="0"/>
              <a:t>WiKey</a:t>
            </a:r>
            <a:r>
              <a:rPr lang="en-US" baseline="0" dirty="0" smtClean="0"/>
              <a:t>.</a:t>
            </a:r>
          </a:p>
          <a:p>
            <a:endParaRPr lang="en-US" baseline="0" dirty="0" smtClean="0"/>
          </a:p>
          <a:p>
            <a:r>
              <a:rPr lang="en-US" dirty="0" smtClean="0"/>
              <a:t>First</a:t>
            </a:r>
            <a:r>
              <a:rPr lang="en-US" baseline="0" dirty="0" smtClean="0"/>
              <a:t> of all, we tested the accuracy of our classifier for single keys.</a:t>
            </a:r>
          </a:p>
          <a:p>
            <a:endParaRPr lang="en-US" baseline="0" dirty="0" smtClean="0"/>
          </a:p>
          <a:p>
            <a:r>
              <a:rPr lang="en-US" baseline="0" dirty="0" smtClean="0"/>
              <a:t>In the first experiment, we tested 37 keys which included alphabets, digits and space bar.</a:t>
            </a:r>
          </a:p>
          <a:p>
            <a:endParaRPr lang="en-US" baseline="0" dirty="0" smtClean="0"/>
          </a:p>
          <a:p>
            <a:r>
              <a:rPr lang="en-US" baseline="0" dirty="0" smtClean="0"/>
              <a:t>Our experimental results show that Wi-Key achieves 10-fold cross validation accuracy of 83% averaged over all keys and all users.</a:t>
            </a:r>
          </a:p>
          <a:p>
            <a:endParaRPr lang="en-US" baseline="0" dirty="0" smtClean="0"/>
          </a:p>
          <a:p>
            <a:r>
              <a:rPr lang="en-US" baseline="0" dirty="0" smtClean="0"/>
              <a:t>We also tested the accuracies achieved in the case when only alphabetic keys were tested. On the graph, x-axis shows the user ID and y-axis shows the percentage accuracy for 2 different cases. Blue bars show keystroke recognition accuracies when experiment was performed on all 37 keys and Red bars show keystroke recognition accuracies when the experiment was performed on only alphabetic keys.</a:t>
            </a:r>
          </a:p>
          <a:p>
            <a:endParaRPr lang="en-US" baseline="0" dirty="0" smtClean="0"/>
          </a:p>
          <a:p>
            <a:r>
              <a:rPr lang="en-US" baseline="0" dirty="0" smtClean="0"/>
              <a:t>We noticed slightly smaller accuracies in the case where all 37 keys were tested. The main reason behind this is the similarity in motion while pressing keys on QWE row with the digit row which leads to higher confusion in the classification process.</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14</a:t>
            </a:fld>
            <a:endParaRPr lang="en-US" altLang="zh-CN"/>
          </a:p>
        </p:txBody>
      </p:sp>
    </p:spTree>
    <p:extLst>
      <p:ext uri="{BB962C8B-B14F-4D97-AF65-F5344CB8AC3E}">
        <p14:creationId xmlns:p14="http://schemas.microsoft.com/office/powerpoint/2010/main" val="1964227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In the second</a:t>
            </a:r>
            <a:r>
              <a:rPr lang="en-US" baseline="0" dirty="0" smtClean="0"/>
              <a:t> experiment, we studied the effect of increasing the percentage of training set from 50% to 90% by increasing the number of folds in cross validation procedure from 2 to 10.</a:t>
            </a:r>
          </a:p>
          <a:p>
            <a:endParaRPr lang="en-US" baseline="0" dirty="0" smtClean="0"/>
          </a:p>
          <a:p>
            <a:r>
              <a:rPr lang="en-US" baseline="0" dirty="0" smtClean="0"/>
              <a:t>This time we only tested our classifier on alphabetic keys and used 80 keystroke samples. This experiment was only performed for user 10.</a:t>
            </a:r>
          </a:p>
          <a:p>
            <a:endParaRPr lang="en-US" baseline="0" dirty="0" smtClean="0"/>
          </a:p>
          <a:p>
            <a:r>
              <a:rPr lang="en-US" dirty="0" smtClean="0"/>
              <a:t>The results show that</a:t>
            </a:r>
            <a:r>
              <a:rPr lang="en-US" baseline="0" dirty="0" smtClean="0"/>
              <a:t> the cross validation accuracies stayed greater than 80% for all the folds.</a:t>
            </a:r>
          </a:p>
          <a:p>
            <a:endParaRPr lang="en-US" baseline="0" dirty="0" smtClean="0"/>
          </a:p>
          <a:p>
            <a:r>
              <a:rPr lang="en-US" baseline="0" dirty="0" smtClean="0"/>
              <a:t>However, we observed that accuracies for the keys like j k v e dropped below 60% in case when only 50% of the data was used for training.</a:t>
            </a:r>
          </a:p>
          <a:p>
            <a:endParaRPr lang="en-US" baseline="0" dirty="0" smtClean="0"/>
          </a:p>
          <a:p>
            <a:r>
              <a:rPr lang="en-US" baseline="0" dirty="0" smtClean="0"/>
              <a:t>This again happens because these keys constitute relatively smaller motions as compared to other keys typed by the user.</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15</a:t>
            </a:fld>
            <a:endParaRPr lang="en-US" altLang="zh-CN"/>
          </a:p>
        </p:txBody>
      </p:sp>
    </p:spTree>
    <p:extLst>
      <p:ext uri="{BB962C8B-B14F-4D97-AF65-F5344CB8AC3E}">
        <p14:creationId xmlns:p14="http://schemas.microsoft.com/office/powerpoint/2010/main" val="342484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Moving on to the experiments in which we tested</a:t>
            </a:r>
            <a:r>
              <a:rPr lang="en-US" baseline="0" dirty="0" smtClean="0"/>
              <a:t> the accuracies of our classifier on sentences typed by different users.</a:t>
            </a:r>
          </a:p>
          <a:p>
            <a:endParaRPr lang="en-US" baseline="0" dirty="0" smtClean="0"/>
          </a:p>
          <a:p>
            <a:r>
              <a:rPr lang="en-US" baseline="0" dirty="0" smtClean="0"/>
              <a:t>In the first experiment on sentences, we tested the accuracy of our classifier on 1 sentence which was typed by all users 2 times.  </a:t>
            </a:r>
          </a:p>
          <a:p>
            <a:endParaRPr lang="en-US" baseline="0" dirty="0" smtClean="0"/>
          </a:p>
          <a:p>
            <a:r>
              <a:rPr lang="en-US" baseline="0" dirty="0" smtClean="0"/>
              <a:t>For classifier training, we used 30 samples per key in this experiment.</a:t>
            </a:r>
          </a:p>
          <a:p>
            <a:endParaRPr lang="en-US" baseline="0" dirty="0" smtClean="0"/>
          </a:p>
          <a:p>
            <a:r>
              <a:rPr lang="en-US" baseline="0" dirty="0" smtClean="0"/>
              <a:t>Wi-Key was able to achieve an accuracy of more than 77% averaged over all 10 users. </a:t>
            </a:r>
          </a:p>
          <a:p>
            <a:endParaRPr lang="en-US" baseline="0" dirty="0" smtClean="0"/>
          </a:p>
          <a:p>
            <a:r>
              <a:rPr lang="en-US" baseline="0" dirty="0" smtClean="0"/>
              <a:t>We observed that for some users, the accuracy was as good as 90%, however for some them it was as bad as 55</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16</a:t>
            </a:fld>
            <a:endParaRPr lang="en-US" altLang="zh-CN"/>
          </a:p>
        </p:txBody>
      </p:sp>
    </p:spTree>
    <p:extLst>
      <p:ext uri="{BB962C8B-B14F-4D97-AF65-F5344CB8AC3E}">
        <p14:creationId xmlns:p14="http://schemas.microsoft.com/office/powerpoint/2010/main" val="21166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4813" y="696913"/>
            <a:ext cx="6188075" cy="3481387"/>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In the second experiment on sentences, we tested the accuracy of our classifier on 5 sentences typed by user 10.</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Each sentence was repeatedly typed 5 times by the user.</a:t>
            </a:r>
            <a:br>
              <a:rPr lang="en-US" baseline="0" dirty="0" smtClean="0"/>
            </a:b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this experiment, we increased the number of training samples from 30 to 80 samples per key.</a:t>
            </a:r>
          </a:p>
          <a:p>
            <a:endParaRPr lang="en-US" baseline="0" dirty="0" smtClean="0"/>
          </a:p>
          <a:p>
            <a:r>
              <a:rPr lang="en-US" baseline="0" dirty="0" smtClean="0"/>
              <a:t>We observed an overall increase in average keystroke recognition accuracy from 80% to more than 93% for this user. </a:t>
            </a:r>
            <a:br>
              <a:rPr lang="en-US" baseline="0" dirty="0" smtClean="0"/>
            </a:br>
            <a:r>
              <a:rPr lang="en-US" baseline="0" dirty="0" smtClean="0"/>
              <a:t/>
            </a:r>
            <a:br>
              <a:rPr lang="en-US" baseline="0" dirty="0" smtClean="0"/>
            </a:br>
            <a:r>
              <a:rPr lang="en-US" baseline="0" dirty="0" smtClean="0"/>
              <a:t>The minimum keystroke recognition accuracy achieved in this case was approximately 80% and the highest accuracy was 100%.</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4793C5-70C3-449F-BE46-C4EED9B5B98B}" type="slidenum">
              <a:rPr lang="en-US" altLang="en-US" smtClean="0"/>
              <a:pPr/>
              <a:t>17</a:t>
            </a:fld>
            <a:endParaRPr lang="en-US" altLang="en-US" smtClean="0"/>
          </a:p>
        </p:txBody>
      </p:sp>
    </p:spTree>
    <p:extLst>
      <p:ext uri="{BB962C8B-B14F-4D97-AF65-F5344CB8AC3E}">
        <p14:creationId xmlns:p14="http://schemas.microsoft.com/office/powerpoint/2010/main" val="3223947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Although</a:t>
            </a:r>
            <a:r>
              <a:rPr lang="en-US" baseline="0" dirty="0" smtClean="0"/>
              <a:t> our scheme works well in controlled cases, it has some limitations in real world scenarios.</a:t>
            </a:r>
          </a:p>
          <a:p>
            <a:endParaRPr lang="en-US" baseline="0" dirty="0" smtClean="0"/>
          </a:p>
          <a:p>
            <a:pPr marL="228600" indent="-228600">
              <a:buAutoNum type="arabicPeriod"/>
            </a:pPr>
            <a:r>
              <a:rPr lang="en-US" baseline="0" dirty="0" smtClean="0"/>
              <a:t>First of all, </a:t>
            </a:r>
            <a:r>
              <a:rPr lang="en-US" baseline="0" dirty="0" err="1" smtClean="0"/>
              <a:t>WiKey</a:t>
            </a:r>
            <a:r>
              <a:rPr lang="en-US" baseline="0" dirty="0" smtClean="0"/>
              <a:t> requires interference free surroundings i.e. no other major motion other than typing should occur in the environment.</a:t>
            </a:r>
          </a:p>
          <a:p>
            <a:pPr marL="228600" indent="-228600">
              <a:buAutoNum type="arabicPeriod"/>
            </a:pPr>
            <a:endParaRPr lang="en-US" baseline="0" dirty="0" smtClean="0"/>
          </a:p>
          <a:p>
            <a:pPr marL="228600" indent="-228600">
              <a:buAutoNum type="arabicPeriod"/>
            </a:pPr>
            <a:r>
              <a:rPr lang="en-US" baseline="0" dirty="0" smtClean="0"/>
              <a:t>Secondly, </a:t>
            </a:r>
            <a:r>
              <a:rPr lang="en-US" baseline="0" dirty="0" err="1" smtClean="0"/>
              <a:t>WiKey</a:t>
            </a:r>
            <a:r>
              <a:rPr lang="en-US" baseline="0" dirty="0" smtClean="0"/>
              <a:t> is affected by positioning of </a:t>
            </a:r>
            <a:r>
              <a:rPr lang="en-US" baseline="0" dirty="0" err="1" smtClean="0"/>
              <a:t>WiFi</a:t>
            </a:r>
            <a:r>
              <a:rPr lang="en-US" baseline="0" dirty="0" smtClean="0"/>
              <a:t> devices, that is, it needs to be trained again for new settings.</a:t>
            </a:r>
          </a:p>
          <a:p>
            <a:pPr marL="228600" indent="-228600">
              <a:buAutoNum type="arabicPeriod"/>
            </a:pPr>
            <a:endParaRPr lang="en-US" baseline="0" dirty="0" smtClean="0"/>
          </a:p>
          <a:p>
            <a:pPr marL="228600" indent="-228600">
              <a:buAutoNum type="arabicPeriod"/>
            </a:pPr>
            <a:r>
              <a:rPr lang="en-US" baseline="0" dirty="0" smtClean="0"/>
              <a:t>Thirdly, </a:t>
            </a:r>
            <a:r>
              <a:rPr lang="en-US" baseline="0" dirty="0" err="1" smtClean="0"/>
              <a:t>WiKey</a:t>
            </a:r>
            <a:r>
              <a:rPr lang="en-US" baseline="0" dirty="0" smtClean="0"/>
              <a:t> supports relatively slower typing speeds of around 15 words per minute.</a:t>
            </a:r>
          </a:p>
          <a:p>
            <a:pPr marL="228600" indent="-228600">
              <a:buAutoNum type="arabicPeriod"/>
            </a:pPr>
            <a:endParaRPr lang="en-US" baseline="0" dirty="0" smtClean="0"/>
          </a:p>
          <a:p>
            <a:pPr marL="228600" indent="-228600">
              <a:buAutoNum type="arabicPeriod"/>
            </a:pPr>
            <a:r>
              <a:rPr lang="en-US" baseline="0" dirty="0" smtClean="0"/>
              <a:t>Fourthly, </a:t>
            </a:r>
            <a:r>
              <a:rPr lang="en-US" baseline="0" dirty="0" err="1" smtClean="0"/>
              <a:t>WiKey</a:t>
            </a:r>
            <a:r>
              <a:rPr lang="en-US" baseline="0" dirty="0" smtClean="0"/>
              <a:t> requires high CSI sampling rates of around 2500 </a:t>
            </a:r>
            <a:r>
              <a:rPr lang="en-US" baseline="0" dirty="0" err="1" smtClean="0"/>
              <a:t>csi</a:t>
            </a:r>
            <a:r>
              <a:rPr lang="en-US" baseline="0" dirty="0" smtClean="0"/>
              <a:t> samples/sec in order to such high accuracies.</a:t>
            </a:r>
          </a:p>
          <a:p>
            <a:pPr marL="228600" indent="-228600">
              <a:buAutoNum type="arabicPeriod"/>
            </a:pPr>
            <a:endParaRPr lang="en-US" baseline="0" dirty="0" smtClean="0"/>
          </a:p>
          <a:p>
            <a:pPr marL="228600" indent="-228600">
              <a:buAutoNum type="arabicPeriod"/>
            </a:pPr>
            <a:r>
              <a:rPr lang="en-US" baseline="0" dirty="0" smtClean="0"/>
              <a:t>And lastly, </a:t>
            </a:r>
            <a:r>
              <a:rPr lang="en-US" baseline="0" dirty="0" err="1" smtClean="0"/>
              <a:t>WiKey</a:t>
            </a:r>
            <a:r>
              <a:rPr lang="en-US" baseline="0" dirty="0" smtClean="0"/>
              <a:t> requires many keystroke samples per key in order to achieve reasonable recognition accuracies.</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18</a:t>
            </a:fld>
            <a:endParaRPr lang="en-US" altLang="zh-CN"/>
          </a:p>
        </p:txBody>
      </p:sp>
    </p:spTree>
    <p:extLst>
      <p:ext uri="{BB962C8B-B14F-4D97-AF65-F5344CB8AC3E}">
        <p14:creationId xmlns:p14="http://schemas.microsoft.com/office/powerpoint/2010/main" val="385817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So, lets conclude that talk!</a:t>
            </a:r>
            <a:r>
              <a:rPr lang="en-US" baseline="0" dirty="0" smtClean="0"/>
              <a:t> I</a:t>
            </a:r>
            <a:r>
              <a:rPr lang="en-US" dirty="0" smtClean="0"/>
              <a:t>n this presentation </a:t>
            </a:r>
          </a:p>
          <a:p>
            <a:endParaRPr lang="en-US" dirty="0" smtClean="0"/>
          </a:p>
          <a:p>
            <a:r>
              <a:rPr lang="en-US" dirty="0" smtClean="0"/>
              <a:t>We introduced you to our</a:t>
            </a:r>
            <a:r>
              <a:rPr lang="en-US" baseline="0" dirty="0" smtClean="0"/>
              <a:t> keystroke recognition scheme, </a:t>
            </a:r>
            <a:r>
              <a:rPr lang="en-US" baseline="0" dirty="0" err="1" smtClean="0"/>
              <a:t>WiKey</a:t>
            </a:r>
            <a:r>
              <a:rPr lang="en-US" baseline="0" dirty="0" smtClean="0"/>
              <a:t>, which uses commodity </a:t>
            </a:r>
            <a:r>
              <a:rPr lang="en-US" baseline="0" dirty="0" err="1" smtClean="0"/>
              <a:t>WiFi</a:t>
            </a:r>
            <a:r>
              <a:rPr lang="en-US" baseline="0" dirty="0" smtClean="0"/>
              <a:t> devices to recognize keystrokes.</a:t>
            </a:r>
          </a:p>
          <a:p>
            <a:endParaRPr lang="en-US" baseline="0" dirty="0" smtClean="0"/>
          </a:p>
          <a:p>
            <a:r>
              <a:rPr lang="en-US" dirty="0" smtClean="0"/>
              <a:t>We show</a:t>
            </a:r>
            <a:r>
              <a:rPr lang="en-US" baseline="0" dirty="0" smtClean="0"/>
              <a:t> that correlations in different subcarriers can be leveraged to remove noisy components in CSI data.</a:t>
            </a:r>
          </a:p>
          <a:p>
            <a:endParaRPr lang="en-US" baseline="0" dirty="0" smtClean="0"/>
          </a:p>
          <a:p>
            <a:r>
              <a:rPr lang="en-US" baseline="0" dirty="0" smtClean="0"/>
              <a:t>We also propose a robust algorithm for extracting keystroke waveforms from CSI data</a:t>
            </a:r>
          </a:p>
          <a:p>
            <a:endParaRPr lang="en-US" baseline="0" dirty="0" smtClean="0"/>
          </a:p>
          <a:p>
            <a:r>
              <a:rPr lang="en-US" baseline="0" dirty="0" smtClean="0"/>
              <a:t>We show that shapes of CSI waveforms prove to be very effective features in order to recognize small gestures such as keystrokes.</a:t>
            </a:r>
          </a:p>
          <a:p>
            <a:endParaRPr lang="en-US" baseline="0" dirty="0" smtClean="0"/>
          </a:p>
          <a:p>
            <a:r>
              <a:rPr lang="en-US" dirty="0" smtClean="0"/>
              <a:t>And finally,</a:t>
            </a:r>
            <a:r>
              <a:rPr lang="en-US" baseline="0" dirty="0" smtClean="0"/>
              <a:t> as shown by our experimental results, </a:t>
            </a:r>
            <a:r>
              <a:rPr lang="en-US" baseline="0" dirty="0" err="1" smtClean="0"/>
              <a:t>WiKey</a:t>
            </a:r>
            <a:r>
              <a:rPr lang="en-US" baseline="0" dirty="0" smtClean="0"/>
              <a:t> can achieve more than 90% keystroke recognition accuracy for reasonable typing speeds</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19</a:t>
            </a:fld>
            <a:endParaRPr lang="en-US" altLang="zh-CN"/>
          </a:p>
        </p:txBody>
      </p:sp>
    </p:spTree>
    <p:extLst>
      <p:ext uri="{BB962C8B-B14F-4D97-AF65-F5344CB8AC3E}">
        <p14:creationId xmlns:p14="http://schemas.microsoft.com/office/powerpoint/2010/main" val="343798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So, </a:t>
            </a:r>
            <a:r>
              <a:rPr lang="en-US" dirty="0" smtClean="0"/>
              <a:t>why </a:t>
            </a:r>
            <a:r>
              <a:rPr lang="en-US" dirty="0" smtClean="0"/>
              <a:t>is it important</a:t>
            </a:r>
            <a:r>
              <a:rPr lang="en-US" baseline="0" dirty="0" smtClean="0"/>
              <a:t> at all to study</a:t>
            </a:r>
            <a:r>
              <a:rPr lang="en-US" dirty="0" smtClean="0"/>
              <a:t> different ways of </a:t>
            </a:r>
            <a:r>
              <a:rPr lang="en-US" baseline="0" dirty="0" smtClean="0"/>
              <a:t>recognizing keystrokes?</a:t>
            </a:r>
          </a:p>
          <a:p>
            <a:endParaRPr lang="en-US" baseline="0" dirty="0" smtClean="0"/>
          </a:p>
          <a:p>
            <a:r>
              <a:rPr lang="en-US" baseline="0" dirty="0" smtClean="0"/>
              <a:t>First of all, wireless keystroke recognition systems can allow realization of new technologies like Virtual Keyboards.</a:t>
            </a:r>
          </a:p>
          <a:p>
            <a:endParaRPr lang="en-US" baseline="0" dirty="0" smtClean="0"/>
          </a:p>
          <a:p>
            <a:r>
              <a:rPr lang="en-US" baseline="0" dirty="0" smtClean="0"/>
              <a:t>While on the other hand, such schemes can also pose a privacy and security threat where attackers can eavesdrop on what users are typing.</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2</a:t>
            </a:fld>
            <a:endParaRPr lang="en-US" altLang="zh-CN"/>
          </a:p>
        </p:txBody>
      </p:sp>
    </p:spTree>
    <p:extLst>
      <p:ext uri="{BB962C8B-B14F-4D97-AF65-F5344CB8AC3E}">
        <p14:creationId xmlns:p14="http://schemas.microsoft.com/office/powerpoint/2010/main" val="345521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20</a:t>
            </a:fld>
            <a:endParaRPr lang="en-US" altLang="zh-CN"/>
          </a:p>
        </p:txBody>
      </p:sp>
    </p:spTree>
    <p:extLst>
      <p:ext uri="{BB962C8B-B14F-4D97-AF65-F5344CB8AC3E}">
        <p14:creationId xmlns:p14="http://schemas.microsoft.com/office/powerpoint/2010/main" val="377796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404813" y="696913"/>
            <a:ext cx="6188075" cy="3481387"/>
          </a:xfrm>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Several</a:t>
            </a:r>
            <a:r>
              <a:rPr lang="en-US" altLang="en-US" baseline="0" dirty="0" smtClean="0">
                <a:latin typeface="Arial" panose="020B0604020202020204" pitchFamily="34" charset="0"/>
              </a:rPr>
              <a:t> ways have been proposed in the past for recognizing keystrokes wirelessly,</a:t>
            </a:r>
          </a:p>
          <a:p>
            <a:endParaRPr lang="en-US" altLang="en-US" dirty="0" smtClean="0">
              <a:latin typeface="Arial" panose="020B0604020202020204" pitchFamily="34" charset="0"/>
            </a:endParaRPr>
          </a:p>
          <a:p>
            <a:r>
              <a:rPr lang="en-US" altLang="en-US" dirty="0" smtClean="0">
                <a:latin typeface="Arial" panose="020B0604020202020204" pitchFamily="34" charset="0"/>
              </a:rPr>
              <a:t>Such</a:t>
            </a:r>
            <a:r>
              <a:rPr lang="en-US" altLang="en-US" baseline="0" dirty="0" smtClean="0">
                <a:latin typeface="Arial" panose="020B0604020202020204" pitchFamily="34" charset="0"/>
              </a:rPr>
              <a:t> as analyzing the videos of users typing on a keyboard </a:t>
            </a:r>
            <a:br>
              <a:rPr lang="en-US" altLang="en-US" baseline="0" dirty="0" smtClean="0">
                <a:latin typeface="Arial" panose="020B0604020202020204" pitchFamily="34" charset="0"/>
              </a:rPr>
            </a:br>
            <a:r>
              <a:rPr lang="en-US" altLang="en-US" baseline="0" dirty="0" smtClean="0">
                <a:latin typeface="Arial" panose="020B0604020202020204" pitchFamily="34" charset="0"/>
              </a:rPr>
              <a:t>	or analyzing sounds and electromagnetic signals emitted from different keystrokes, </a:t>
            </a:r>
            <a:br>
              <a:rPr lang="en-US" altLang="en-US" baseline="0" dirty="0" smtClean="0">
                <a:latin typeface="Arial" panose="020B0604020202020204" pitchFamily="34" charset="0"/>
              </a:rPr>
            </a:br>
            <a:r>
              <a:rPr lang="en-US" altLang="en-US" baseline="0" dirty="0" smtClean="0">
                <a:latin typeface="Arial" panose="020B0604020202020204" pitchFamily="34" charset="0"/>
              </a:rPr>
              <a:t>	or very recently, using software defined radio based customized receivers to localize keystrokes.</a:t>
            </a:r>
            <a:endParaRPr lang="en-US" altLang="en-US" dirty="0" smtClean="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99E2B5-6608-44BF-A81F-62B4F7F591B4}" type="slidenum">
              <a:rPr lang="en-US" altLang="en-US" smtClean="0"/>
              <a:pPr/>
              <a:t>3</a:t>
            </a:fld>
            <a:endParaRPr lang="en-US" altLang="en-US" smtClean="0"/>
          </a:p>
        </p:txBody>
      </p:sp>
    </p:spTree>
    <p:extLst>
      <p:ext uri="{BB962C8B-B14F-4D97-AF65-F5344CB8AC3E}">
        <p14:creationId xmlns:p14="http://schemas.microsoft.com/office/powerpoint/2010/main" val="132587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04813" y="696913"/>
            <a:ext cx="6188075" cy="3481387"/>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We ask the question, can</a:t>
            </a:r>
            <a:r>
              <a:rPr lang="en-US" altLang="en-US" baseline="0" dirty="0" smtClean="0">
                <a:latin typeface="Arial" panose="020B0604020202020204" pitchFamily="34" charset="0"/>
              </a:rPr>
              <a:t> we r</a:t>
            </a:r>
            <a:r>
              <a:rPr lang="en-US" altLang="en-US" dirty="0" smtClean="0">
                <a:latin typeface="Arial" panose="020B0604020202020204" pitchFamily="34" charset="0"/>
              </a:rPr>
              <a:t>ecognize</a:t>
            </a:r>
            <a:r>
              <a:rPr lang="en-US" altLang="en-US" baseline="0" dirty="0" smtClean="0">
                <a:latin typeface="Arial" panose="020B0604020202020204" pitchFamily="34" charset="0"/>
              </a:rPr>
              <a:t> keystrokes using commodity Wi-Fi ? And the answer is Yes. </a:t>
            </a:r>
          </a:p>
          <a:p>
            <a:endParaRPr lang="en-US" altLang="en-US" dirty="0" smtClean="0">
              <a:latin typeface="Arial" panose="020B0604020202020204" pitchFamily="34" charset="0"/>
            </a:endParaRPr>
          </a:p>
          <a:p>
            <a:r>
              <a:rPr lang="en-US" altLang="en-US" dirty="0" smtClean="0">
                <a:latin typeface="Arial" panose="020B0604020202020204" pitchFamily="34" charset="0"/>
              </a:rPr>
              <a:t>We present </a:t>
            </a:r>
            <a:r>
              <a:rPr lang="en-US" altLang="en-US" dirty="0" err="1" smtClean="0">
                <a:latin typeface="Arial" panose="020B0604020202020204" pitchFamily="34" charset="0"/>
              </a:rPr>
              <a:t>WiKey</a:t>
            </a:r>
            <a:r>
              <a:rPr lang="en-US" altLang="en-US" dirty="0" smtClean="0">
                <a:latin typeface="Arial" panose="020B0604020202020204" pitchFamily="34" charset="0"/>
              </a:rPr>
              <a:t>, a keystroke recognition scheme which uses channel state information extracted</a:t>
            </a:r>
            <a:r>
              <a:rPr lang="en-US" altLang="en-US" baseline="0" dirty="0" smtClean="0">
                <a:latin typeface="Arial" panose="020B0604020202020204" pitchFamily="34" charset="0"/>
              </a:rPr>
              <a:t> from </a:t>
            </a:r>
            <a:r>
              <a:rPr lang="en-US" altLang="en-US" dirty="0" smtClean="0">
                <a:latin typeface="Arial" panose="020B0604020202020204" pitchFamily="34" charset="0"/>
              </a:rPr>
              <a:t>commodity </a:t>
            </a:r>
            <a:r>
              <a:rPr lang="en-US" altLang="en-US" dirty="0" err="1" smtClean="0">
                <a:latin typeface="Arial" panose="020B0604020202020204" pitchFamily="34" charset="0"/>
              </a:rPr>
              <a:t>WiFi</a:t>
            </a:r>
            <a:r>
              <a:rPr lang="en-US" altLang="en-US" dirty="0" smtClean="0">
                <a:latin typeface="Arial" panose="020B0604020202020204" pitchFamily="34" charset="0"/>
              </a:rPr>
              <a:t> devices to recognize keystrokes.</a:t>
            </a:r>
          </a:p>
          <a:p>
            <a:endParaRPr lang="en-US" altLang="en-US" dirty="0" smtClean="0">
              <a:latin typeface="Arial" panose="020B0604020202020204" pitchFamily="34" charset="0"/>
            </a:endParaRPr>
          </a:p>
          <a:p>
            <a:r>
              <a:rPr lang="en-US" altLang="en-US" dirty="0" err="1" smtClean="0">
                <a:latin typeface="Arial" panose="020B0604020202020204" pitchFamily="34" charset="0"/>
              </a:rPr>
              <a:t>WiKey</a:t>
            </a:r>
            <a:r>
              <a:rPr lang="en-US" altLang="en-US" dirty="0" smtClean="0">
                <a:latin typeface="Arial" panose="020B0604020202020204" pitchFamily="34" charset="0"/>
              </a:rPr>
              <a:t> is based on the key observations that typing impacts </a:t>
            </a:r>
            <a:r>
              <a:rPr lang="en-US" altLang="en-US" dirty="0" err="1" smtClean="0">
                <a:latin typeface="Arial" panose="020B0604020202020204" pitchFamily="34" charset="0"/>
              </a:rPr>
              <a:t>WiFi</a:t>
            </a:r>
            <a:r>
              <a:rPr lang="en-US" altLang="en-US" dirty="0" smtClean="0">
                <a:latin typeface="Arial" panose="020B0604020202020204" pitchFamily="34" charset="0"/>
              </a:rPr>
              <a:t> signals and</a:t>
            </a:r>
            <a:r>
              <a:rPr lang="en-US" altLang="en-US" baseline="0" dirty="0" smtClean="0">
                <a:latin typeface="Arial" panose="020B0604020202020204" pitchFamily="34" charset="0"/>
              </a:rPr>
              <a:t> different keystrokes impact </a:t>
            </a:r>
            <a:r>
              <a:rPr lang="en-US" altLang="en-US" baseline="0" dirty="0" err="1" smtClean="0">
                <a:latin typeface="Arial" panose="020B0604020202020204" pitchFamily="34" charset="0"/>
              </a:rPr>
              <a:t>wifi</a:t>
            </a:r>
            <a:r>
              <a:rPr lang="en-US" altLang="en-US" baseline="0" dirty="0" smtClean="0">
                <a:latin typeface="Arial" panose="020B0604020202020204" pitchFamily="34" charset="0"/>
              </a:rPr>
              <a:t> signals differently…</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…This is because</a:t>
            </a:r>
            <a:r>
              <a:rPr lang="en-US" altLang="en-US" baseline="0" dirty="0" smtClean="0">
                <a:latin typeface="Arial" panose="020B0604020202020204" pitchFamily="34" charset="0"/>
              </a:rPr>
              <a:t> </a:t>
            </a:r>
            <a:r>
              <a:rPr lang="en-US" altLang="en-US" dirty="0" smtClean="0">
                <a:latin typeface="Arial" panose="020B0604020202020204" pitchFamily="34" charset="0"/>
              </a:rPr>
              <a:t>hands and fingers of a user move in a certain direction and formation for each different keystroke.</a:t>
            </a:r>
          </a:p>
          <a:p>
            <a:endParaRPr lang="en-US" altLang="en-US" dirty="0" smtClean="0">
              <a:latin typeface="Arial" panose="020B0604020202020204" pitchFamily="34" charset="0"/>
            </a:endParaRPr>
          </a:p>
          <a:p>
            <a:r>
              <a:rPr lang="en-US" altLang="en-US" dirty="0" smtClean="0">
                <a:latin typeface="Arial" panose="020B0604020202020204" pitchFamily="34" charset="0"/>
              </a:rPr>
              <a:t>For example,</a:t>
            </a:r>
            <a:r>
              <a:rPr lang="en-US" altLang="en-US" baseline="0" dirty="0" smtClean="0">
                <a:latin typeface="Arial" panose="020B0604020202020204" pitchFamily="34" charset="0"/>
              </a:rPr>
              <a:t> here you can see some processed CSI waveforms of two different keystrokes I and O. You can notice that these waveforms are fairly different from each even though I and O are placed adjacent on a keyboard.</a:t>
            </a:r>
            <a:endParaRPr lang="en-US" alt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63784F-8CAF-4BE3-9E5C-6FE9804D25E6}" type="slidenum">
              <a:rPr lang="en-US" altLang="en-US" smtClean="0"/>
              <a:pPr/>
              <a:t>4</a:t>
            </a:fld>
            <a:endParaRPr lang="en-US" altLang="en-US" smtClean="0"/>
          </a:p>
        </p:txBody>
      </p:sp>
    </p:spTree>
    <p:extLst>
      <p:ext uri="{BB962C8B-B14F-4D97-AF65-F5344CB8AC3E}">
        <p14:creationId xmlns:p14="http://schemas.microsoft.com/office/powerpoint/2010/main" val="414002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404813" y="696913"/>
            <a:ext cx="6188075" cy="3481387"/>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smtClean="0">
                <a:latin typeface="Arial" panose="020B0604020202020204" pitchFamily="34" charset="0"/>
              </a:rPr>
              <a:t>However, recognizing keystrokes using CSI information reported by commodity </a:t>
            </a:r>
            <a:r>
              <a:rPr lang="en-US" altLang="en-US" dirty="0" err="1" smtClean="0">
                <a:latin typeface="Arial" panose="020B0604020202020204" pitchFamily="34" charset="0"/>
              </a:rPr>
              <a:t>WiFi</a:t>
            </a:r>
            <a:r>
              <a:rPr lang="en-US" altLang="en-US" baseline="0" dirty="0" smtClean="0">
                <a:latin typeface="Arial" panose="020B0604020202020204" pitchFamily="34" charset="0"/>
              </a:rPr>
              <a:t> devices is not that easy. </a:t>
            </a:r>
            <a:r>
              <a:rPr lang="en-US" altLang="en-US" dirty="0" smtClean="0">
                <a:latin typeface="Arial" panose="020B0604020202020204" pitchFamily="34" charset="0"/>
              </a:rPr>
              <a:t>As</a:t>
            </a:r>
            <a:r>
              <a:rPr lang="en-US" altLang="en-US" baseline="0" dirty="0" smtClean="0">
                <a:latin typeface="Arial" panose="020B0604020202020204" pitchFamily="34" charset="0"/>
              </a:rPr>
              <a:t> compared to gestures like pushing, pulling or waving, keystrokes are relatively quite small gestures </a:t>
            </a:r>
          </a:p>
          <a:p>
            <a:pPr marL="0" indent="0">
              <a:buFont typeface="Arial" panose="020B0604020202020204" pitchFamily="34" charset="0"/>
              <a:buNone/>
            </a:pPr>
            <a:endParaRPr lang="en-US" altLang="en-US" baseline="0" dirty="0" smtClean="0">
              <a:latin typeface="Arial" panose="020B0604020202020204" pitchFamily="34" charset="0"/>
            </a:endParaRPr>
          </a:p>
          <a:p>
            <a:pPr marL="0" indent="0">
              <a:buFont typeface="Arial" panose="020B0604020202020204" pitchFamily="34" charset="0"/>
              <a:buNone/>
            </a:pPr>
            <a:r>
              <a:rPr lang="en-US" altLang="en-US" baseline="0" dirty="0" smtClean="0">
                <a:latin typeface="Arial" panose="020B0604020202020204" pitchFamily="34" charset="0"/>
              </a:rPr>
              <a:t>	Keystrokes constitute small motions.</a:t>
            </a:r>
            <a:br>
              <a:rPr lang="en-US" altLang="en-US" baseline="0" dirty="0" smtClean="0">
                <a:latin typeface="Arial" panose="020B0604020202020204" pitchFamily="34" charset="0"/>
              </a:rPr>
            </a:br>
            <a:r>
              <a:rPr lang="en-US" altLang="en-US" baseline="0" dirty="0" smtClean="0">
                <a:latin typeface="Arial" panose="020B0604020202020204" pitchFamily="34" charset="0"/>
              </a:rPr>
              <a:t>	They are very closely placed on the keyboards.</a:t>
            </a:r>
          </a:p>
          <a:p>
            <a:pPr marL="0" indent="0">
              <a:buFont typeface="Arial" panose="020B0604020202020204" pitchFamily="34" charset="0"/>
              <a:buNone/>
            </a:pPr>
            <a:r>
              <a:rPr lang="en-US" altLang="en-US" baseline="0" dirty="0" smtClean="0">
                <a:latin typeface="Arial" panose="020B0604020202020204" pitchFamily="34" charset="0"/>
              </a:rPr>
              <a:t>	They are closely spaced in time as well.</a:t>
            </a:r>
          </a:p>
          <a:p>
            <a:pPr marL="0" indent="0">
              <a:buFont typeface="Arial" panose="020B0604020202020204" pitchFamily="34" charset="0"/>
              <a:buNone/>
            </a:pPr>
            <a:endParaRPr lang="en-US" altLang="en-US" baseline="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aseline="0" dirty="0" smtClean="0">
                <a:latin typeface="Arial" panose="020B0604020202020204" pitchFamily="34" charset="0"/>
              </a:rPr>
              <a:t>So the key challenge we face while using channel state information extracted from commodity </a:t>
            </a:r>
            <a:r>
              <a:rPr lang="en-US" altLang="en-US" baseline="0" dirty="0" err="1" smtClean="0">
                <a:latin typeface="Arial" panose="020B0604020202020204" pitchFamily="34" charset="0"/>
              </a:rPr>
              <a:t>WiFi</a:t>
            </a:r>
            <a:r>
              <a:rPr lang="en-US" altLang="en-US" baseline="0" dirty="0" smtClean="0">
                <a:latin typeface="Arial" panose="020B0604020202020204" pitchFamily="34" charset="0"/>
              </a:rPr>
              <a:t> devices, is how we can detect and extract clean CSI waveforms for different keystrokes.</a:t>
            </a:r>
            <a:endParaRPr lang="en-US" altLang="en-US" sz="1200" b="1" dirty="0" smtClean="0"/>
          </a:p>
          <a:p>
            <a:pPr marL="0" indent="0">
              <a:buFont typeface="Arial" panose="020B0604020202020204" pitchFamily="34" charset="0"/>
              <a:buNone/>
            </a:pPr>
            <a:endParaRPr lang="en-US" altLang="en-US" dirty="0"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914847-42B5-40A7-B471-5A203AAA9C09}" type="slidenum">
              <a:rPr lang="en-US" altLang="en-US" smtClean="0"/>
              <a:pPr/>
              <a:t>5</a:t>
            </a:fld>
            <a:endParaRPr lang="en-US" altLang="en-US" smtClean="0"/>
          </a:p>
        </p:txBody>
      </p:sp>
    </p:spTree>
    <p:extLst>
      <p:ext uri="{BB962C8B-B14F-4D97-AF65-F5344CB8AC3E}">
        <p14:creationId xmlns:p14="http://schemas.microsoft.com/office/powerpoint/2010/main" val="393039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a:t>
            </a:r>
            <a:r>
              <a:rPr lang="en-US" baseline="0" dirty="0" smtClean="0"/>
              <a:t> first step of </a:t>
            </a:r>
            <a:r>
              <a:rPr lang="en-US" baseline="0" dirty="0" err="1" smtClean="0"/>
              <a:t>WiKey</a:t>
            </a:r>
            <a:r>
              <a:rPr lang="en-US" baseline="0" dirty="0" smtClean="0"/>
              <a:t> is reduction of noise in CSI data.</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CSI reported by commercial </a:t>
            </a:r>
            <a:r>
              <a:rPr lang="en-US" baseline="0" dirty="0" err="1" smtClean="0"/>
              <a:t>WiFi</a:t>
            </a:r>
            <a:r>
              <a:rPr lang="en-US" baseline="0" dirty="0" smtClean="0"/>
              <a:t> devices contains </a:t>
            </a:r>
            <a:r>
              <a:rPr lang="en-US" baseline="0" dirty="0" err="1" smtClean="0"/>
              <a:t>bursty</a:t>
            </a:r>
            <a:r>
              <a:rPr lang="en-US" baseline="0" dirty="0" smtClean="0"/>
              <a:t> noise mainly due to hardware limitations and multipath interference. This </a:t>
            </a:r>
            <a:r>
              <a:rPr lang="en-US" baseline="0" dirty="0" err="1" smtClean="0"/>
              <a:t>bursty</a:t>
            </a:r>
            <a:r>
              <a:rPr lang="en-US" baseline="0" dirty="0" smtClean="0"/>
              <a:t> noise can be removed using low pass filtering.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However, too much low pass filtering can lead to loss of detail in CSI waveforms.</a:t>
            </a:r>
          </a:p>
          <a:p>
            <a:pPr marL="0" indent="0">
              <a:buFont typeface="Arial" panose="020B0604020202020204" pitchFamily="34" charset="0"/>
              <a:buNone/>
            </a:pP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smtClean="0"/>
              <a:t>We observed that the CSI variations in different subcarriers are correlated. What this means is that among the 30 groups of subcarriers per transmit receive antenna pair, the information carried by CSI data in those subcarriers is redundant.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utilize this correlation in subcarriers by applying principle component analysis on them. We then select top few projections of CSI data and get rid of the noisy projections. In this way, we ultimately get rid of the unrelated noisy components and only keep the PCA components which represent the variations due to keystrokes.</a:t>
            </a:r>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6</a:t>
            </a:fld>
            <a:endParaRPr lang="en-US" altLang="zh-CN"/>
          </a:p>
        </p:txBody>
      </p:sp>
    </p:spTree>
    <p:extLst>
      <p:ext uri="{BB962C8B-B14F-4D97-AF65-F5344CB8AC3E}">
        <p14:creationId xmlns:p14="http://schemas.microsoft.com/office/powerpoint/2010/main" val="269102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This</a:t>
            </a:r>
            <a:r>
              <a:rPr lang="en-US" baseline="0" dirty="0" smtClean="0"/>
              <a:t> figure shows top 4 projections of CSI data collected for one of the keys.</a:t>
            </a:r>
          </a:p>
          <a:p>
            <a:endParaRPr lang="en-US" baseline="0" dirty="0" smtClean="0"/>
          </a:p>
          <a:p>
            <a:r>
              <a:rPr lang="en-US" baseline="0" dirty="0" smtClean="0"/>
              <a:t>It can be noticed that 1</a:t>
            </a:r>
            <a:r>
              <a:rPr lang="en-US" baseline="30000" dirty="0" smtClean="0"/>
              <a:t>st</a:t>
            </a:r>
            <a:r>
              <a:rPr lang="en-US" baseline="0" dirty="0" smtClean="0"/>
              <a:t> projection is the most noisy one in this case. </a:t>
            </a:r>
          </a:p>
          <a:p>
            <a:endParaRPr lang="en-US" baseline="0" dirty="0" smtClean="0"/>
          </a:p>
          <a:p>
            <a:r>
              <a:rPr lang="en-US" baseline="0" dirty="0" smtClean="0"/>
              <a:t>Removing that projection and selecting the remaining three projections gives us cleaner CSI data which can be further processed to extract and recognize keystrokes.</a:t>
            </a:r>
          </a:p>
          <a:p>
            <a:endParaRPr lang="en-US" dirty="0" smtClean="0"/>
          </a:p>
          <a:p>
            <a:r>
              <a:rPr lang="en-US" dirty="0" smtClean="0"/>
              <a:t>So, essentially, this </a:t>
            </a:r>
            <a:r>
              <a:rPr lang="en-US" baseline="0" dirty="0" smtClean="0"/>
              <a:t>technique of noise reduction using principal component analysis on subcarriers adds robustness to our </a:t>
            </a:r>
            <a:r>
              <a:rPr lang="en-US" baseline="0" dirty="0" err="1" smtClean="0"/>
              <a:t>WiKey</a:t>
            </a:r>
            <a:r>
              <a:rPr lang="en-US" baseline="0" dirty="0" smtClean="0"/>
              <a:t> scheme against unrelated CSI variations .</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7</a:t>
            </a:fld>
            <a:endParaRPr lang="en-US" altLang="zh-CN"/>
          </a:p>
        </p:txBody>
      </p:sp>
    </p:spTree>
    <p:extLst>
      <p:ext uri="{BB962C8B-B14F-4D97-AF65-F5344CB8AC3E}">
        <p14:creationId xmlns:p14="http://schemas.microsoft.com/office/powerpoint/2010/main" val="326437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04813" y="696913"/>
            <a:ext cx="6188075" cy="3481387"/>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After noise reduction, the next step is to extract th</a:t>
            </a:r>
            <a:r>
              <a:rPr lang="en-US" altLang="en-US" baseline="0" dirty="0" smtClean="0">
                <a:latin typeface="Arial" panose="020B0604020202020204" pitchFamily="34" charset="0"/>
              </a:rPr>
              <a:t>e waveforms of individual keystrokes from clean CSI data.</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For keystroke extraction,</a:t>
            </a:r>
            <a:r>
              <a:rPr lang="en-US" altLang="en-US" baseline="0" dirty="0" smtClean="0">
                <a:latin typeface="Arial" panose="020B0604020202020204" pitchFamily="34" charset="0"/>
              </a:rPr>
              <a:t> we leverage the fact that a</a:t>
            </a:r>
            <a:r>
              <a:rPr lang="en-US" altLang="en-US" dirty="0" smtClean="0">
                <a:latin typeface="Arial" panose="020B0604020202020204" pitchFamily="34" charset="0"/>
              </a:rPr>
              <a:t>ll keystroke waveforms show typical increasing and decreasing trends in the rates of change of</a:t>
            </a:r>
            <a:r>
              <a:rPr lang="en-US" altLang="en-US" baseline="0" dirty="0" smtClean="0">
                <a:latin typeface="Arial" panose="020B0604020202020204" pitchFamily="34" charset="0"/>
              </a:rPr>
              <a:t> CSI values</a:t>
            </a:r>
            <a:r>
              <a:rPr lang="en-US" altLang="en-US" dirty="0" smtClean="0">
                <a:latin typeface="Arial" panose="020B0604020202020204" pitchFamily="34" charset="0"/>
              </a:rPr>
              <a:t>.</a:t>
            </a:r>
          </a:p>
          <a:p>
            <a:endParaRPr lang="en-US" altLang="en-US" dirty="0" smtClean="0">
              <a:latin typeface="Arial" panose="020B0604020202020204" pitchFamily="34" charset="0"/>
            </a:endParaRPr>
          </a:p>
          <a:p>
            <a:r>
              <a:rPr lang="en-US" altLang="en-US" dirty="0" smtClean="0">
                <a:latin typeface="Arial" panose="020B0604020202020204" pitchFamily="34" charset="0"/>
              </a:rPr>
              <a:t>Our</a:t>
            </a:r>
            <a:r>
              <a:rPr lang="en-US" altLang="en-US" baseline="0" dirty="0" smtClean="0">
                <a:latin typeface="Arial" panose="020B0604020202020204" pitchFamily="34" charset="0"/>
              </a:rPr>
              <a:t> keystroke extraction algorithm processes CSI waveforms from all antenna pairs and then robustly estimates the start and end points of keystrokes by combining the results from all antenna pairs.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Keystrokes are then extracted using their estimated start and end points.</a:t>
            </a:r>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3E545A-3DA3-4B70-B8A9-2C98A7B5DF50}" type="slidenum">
              <a:rPr lang="en-US" altLang="en-US" smtClean="0"/>
              <a:pPr/>
              <a:t>8</a:t>
            </a:fld>
            <a:endParaRPr lang="en-US" altLang="en-US" smtClean="0"/>
          </a:p>
        </p:txBody>
      </p:sp>
    </p:spTree>
    <p:extLst>
      <p:ext uri="{BB962C8B-B14F-4D97-AF65-F5344CB8AC3E}">
        <p14:creationId xmlns:p14="http://schemas.microsoft.com/office/powerpoint/2010/main" val="382073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en-US" dirty="0" smtClean="0"/>
              <a:t>After</a:t>
            </a:r>
            <a:r>
              <a:rPr lang="en-US" baseline="0" dirty="0" smtClean="0"/>
              <a:t> extracting individual keystroke waveforms, the next step in </a:t>
            </a:r>
            <a:r>
              <a:rPr lang="en-US" baseline="0" dirty="0" err="1" smtClean="0"/>
              <a:t>WiKey</a:t>
            </a:r>
            <a:r>
              <a:rPr lang="en-US" baseline="0" dirty="0" smtClean="0"/>
              <a:t> is to extract the features from those waveforms.</a:t>
            </a:r>
          </a:p>
          <a:p>
            <a:endParaRPr lang="en-US" baseline="0" dirty="0" smtClean="0"/>
          </a:p>
          <a:p>
            <a:r>
              <a:rPr lang="en-US" baseline="0" dirty="0" smtClean="0"/>
              <a:t>In order to utilize maximum details in CSI waveforms for keystroke recognition, we chose to use shapes of the waveforms of different keystrokes as the features of those keystrokes.</a:t>
            </a:r>
          </a:p>
          <a:p>
            <a:endParaRPr lang="en-US" baseline="0" dirty="0" smtClean="0"/>
          </a:p>
          <a:p>
            <a:r>
              <a:rPr lang="en-US" baseline="0" dirty="0" smtClean="0"/>
              <a:t>We used Discrete Wavelet Transform to get compressed shape features from CSI waveforms of different keystrokes . </a:t>
            </a:r>
          </a:p>
          <a:p>
            <a:endParaRPr lang="en-US" baseline="0" dirty="0" smtClean="0"/>
          </a:p>
          <a:p>
            <a:r>
              <a:rPr lang="en-US" baseline="0" dirty="0" smtClean="0"/>
              <a:t>We chose to apply discrete wavelet transform 3 times in order to reduce the computational complexity of the classification process of </a:t>
            </a:r>
            <a:r>
              <a:rPr lang="en-US" baseline="0" dirty="0" err="1" smtClean="0"/>
              <a:t>WiKey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F3A52DF-C0CA-4153-85D2-222A5612A98A}" type="slidenum">
              <a:rPr lang="zh-CN" altLang="en-US" smtClean="0"/>
              <a:pPr/>
              <a:t>9</a:t>
            </a:fld>
            <a:endParaRPr lang="en-US" altLang="zh-CN"/>
          </a:p>
        </p:txBody>
      </p:sp>
    </p:spTree>
    <p:extLst>
      <p:ext uri="{BB962C8B-B14F-4D97-AF65-F5344CB8AC3E}">
        <p14:creationId xmlns:p14="http://schemas.microsoft.com/office/powerpoint/2010/main" val="117471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1143001"/>
            <a:ext cx="10363200" cy="1470025"/>
          </a:xfrm>
        </p:spPr>
        <p:txBody>
          <a:bodyPr/>
          <a:lstStyle>
            <a:lvl1pPr>
              <a:defRPr>
                <a:latin typeface="Arial Rounded MT Bold" pitchFamily="34" charset="0"/>
              </a:defRPr>
            </a:lvl1pPr>
          </a:lstStyle>
          <a:p>
            <a:r>
              <a:rPr lang="en-US" altLang="zh-CN" dirty="0"/>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76200"/>
            <a:ext cx="2819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82550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11176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553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838200"/>
            <a:ext cx="5537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657600"/>
            <a:ext cx="5537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11176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553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838200"/>
            <a:ext cx="553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11176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838200"/>
            <a:ext cx="11277600" cy="5486400"/>
          </a:xfrm>
        </p:spPr>
        <p:txBody>
          <a:bodyPr/>
          <a:lstStyle/>
          <a:p>
            <a:endParaRPr lang="en-US"/>
          </a:p>
        </p:txBody>
      </p:sp>
      <p:sp>
        <p:nvSpPr>
          <p:cNvPr id="5" name="Date Placeholder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atin typeface="Arial Rounded MT Bol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Rounded MT Bold" pitchFamily="34" charset="0"/>
              </a:defRPr>
            </a:lvl1pPr>
            <a:lvl2pPr>
              <a:defRPr>
                <a:latin typeface="Arial Rounded MT Bold" pitchFamily="34" charset="0"/>
              </a:defRPr>
            </a:lvl2pPr>
            <a:lvl3pP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838200"/>
            <a:ext cx="5537200" cy="5486400"/>
          </a:xfrm>
        </p:spPr>
        <p:txBody>
          <a:bodyPr/>
          <a:lstStyle>
            <a:lvl1pPr>
              <a:defRPr sz="2800">
                <a:latin typeface="Arial Rounded MT Bold" pitchFamily="34" charset="0"/>
              </a:defRPr>
            </a:lvl1pPr>
            <a:lvl2pPr>
              <a:defRPr sz="2400">
                <a:latin typeface="Arial Rounded MT Bold" pitchFamily="34" charset="0"/>
              </a:defRPr>
            </a:lvl2pPr>
            <a:lvl3pPr>
              <a:defRPr sz="2000">
                <a:latin typeface="Arial Rounded MT Bold" pitchFamily="34" charset="0"/>
              </a:defRPr>
            </a:lvl3pPr>
            <a:lvl4pPr>
              <a:defRPr sz="1800">
                <a:latin typeface="Arial Rounded MT Bold" pitchFamily="34" charset="0"/>
              </a:defRPr>
            </a:lvl4pPr>
            <a:lvl5pPr>
              <a:defRPr sz="1800">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838200"/>
            <a:ext cx="5537200" cy="5486400"/>
          </a:xfrm>
        </p:spPr>
        <p:txBody>
          <a:bodyPr/>
          <a:lstStyle>
            <a:lvl1pPr>
              <a:defRPr sz="2800">
                <a:latin typeface="Arial Rounded MT Bold" pitchFamily="34" charset="0"/>
              </a:defRPr>
            </a:lvl1pPr>
            <a:lvl2pPr>
              <a:defRPr sz="2400">
                <a:latin typeface="Arial Rounded MT Bold" pitchFamily="34" charset="0"/>
              </a:defRPr>
            </a:lvl2pPr>
            <a:lvl3pPr>
              <a:defRPr sz="2000">
                <a:latin typeface="Arial Rounded MT Bold" pitchFamily="34" charset="0"/>
              </a:defRPr>
            </a:lvl3pPr>
            <a:lvl4pPr>
              <a:defRPr sz="1800">
                <a:latin typeface="Arial Rounded MT Bold" pitchFamily="34" charset="0"/>
              </a:defRPr>
            </a:lvl4pPr>
            <a:lvl5pPr>
              <a:defRPr sz="1800">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atin typeface="Arial Rounded MT Bold"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itchFamily="34" charset="0"/>
              </a:defRPr>
            </a:lvl1pPr>
          </a:lstStyle>
          <a:p>
            <a:r>
              <a:rPr lang="en-US" dirty="0" smtClean="0"/>
              <a:t>Click to edit Master title style</a:t>
            </a:r>
            <a:endParaRPr lang="en-US" dirty="0"/>
          </a:p>
        </p:txBody>
      </p:sp>
      <p:sp>
        <p:nvSpPr>
          <p:cNvPr id="4" name="Rectangle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76200"/>
            <a:ext cx="1117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dirty="0" smtClean="0"/>
              <a:t>Click to edit Master title style</a:t>
            </a:r>
          </a:p>
        </p:txBody>
      </p:sp>
      <p:sp>
        <p:nvSpPr>
          <p:cNvPr id="1027" name="Rectangle 3"/>
          <p:cNvSpPr>
            <a:spLocks noGrp="1" noChangeArrowheads="1"/>
          </p:cNvSpPr>
          <p:nvPr>
            <p:ph type="body" idx="1"/>
          </p:nvPr>
        </p:nvSpPr>
        <p:spPr bwMode="auto">
          <a:xfrm>
            <a:off x="457200" y="838200"/>
            <a:ext cx="112776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09600" y="6400800"/>
            <a:ext cx="27432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i="0">
                <a:latin typeface="Arial Rounded MT Bold" pitchFamily="34" charset="0"/>
                <a:ea typeface="宋体" charset="-122"/>
              </a:defRPr>
            </a:lvl1pPr>
          </a:lstStyle>
          <a:p>
            <a:r>
              <a:rPr lang="en-US" altLang="zh-CN" smtClean="0"/>
              <a:t>Kamran Ali</a:t>
            </a:r>
            <a:endParaRPr lang="en-US" altLang="zh-CN" dirty="0"/>
          </a:p>
        </p:txBody>
      </p:sp>
      <p:sp>
        <p:nvSpPr>
          <p:cNvPr id="1031" name="Line 7"/>
          <p:cNvSpPr>
            <a:spLocks noChangeShapeType="1"/>
          </p:cNvSpPr>
          <p:nvPr userDrawn="1"/>
        </p:nvSpPr>
        <p:spPr bwMode="auto">
          <a:xfrm>
            <a:off x="609600" y="6389688"/>
            <a:ext cx="10972800" cy="0"/>
          </a:xfrm>
          <a:prstGeom prst="line">
            <a:avLst/>
          </a:prstGeom>
          <a:noFill/>
          <a:ln w="19050">
            <a:solidFill>
              <a:srgbClr val="006400"/>
            </a:solidFill>
            <a:round/>
            <a:headEnd/>
            <a:tailEnd/>
          </a:ln>
          <a:effectLst/>
        </p:spPr>
        <p:txBody>
          <a:bodyPr/>
          <a:lstStyle/>
          <a:p>
            <a:endParaRPr lang="en-US" sz="2400"/>
          </a:p>
        </p:txBody>
      </p:sp>
      <p:sp>
        <p:nvSpPr>
          <p:cNvPr id="1032" name="Line 8"/>
          <p:cNvSpPr>
            <a:spLocks noChangeShapeType="1"/>
          </p:cNvSpPr>
          <p:nvPr userDrawn="1"/>
        </p:nvSpPr>
        <p:spPr bwMode="auto">
          <a:xfrm>
            <a:off x="609600" y="838200"/>
            <a:ext cx="10972800" cy="0"/>
          </a:xfrm>
          <a:prstGeom prst="line">
            <a:avLst/>
          </a:prstGeom>
          <a:noFill/>
          <a:ln w="19050">
            <a:solidFill>
              <a:srgbClr val="006400"/>
            </a:solidFill>
            <a:round/>
            <a:headEnd/>
            <a:tailEnd/>
          </a:ln>
          <a:effectLst/>
        </p:spPr>
        <p:txBody>
          <a:bodyPr/>
          <a:lstStyle/>
          <a:p>
            <a:endParaRPr lang="en-US" sz="2400"/>
          </a:p>
        </p:txBody>
      </p:sp>
      <p:sp>
        <p:nvSpPr>
          <p:cNvPr id="1039" name="Text Box 15"/>
          <p:cNvSpPr txBox="1">
            <a:spLocks noChangeArrowheads="1"/>
          </p:cNvSpPr>
          <p:nvPr userDrawn="1"/>
        </p:nvSpPr>
        <p:spPr bwMode="auto">
          <a:xfrm>
            <a:off x="11074400" y="6400801"/>
            <a:ext cx="609600" cy="366713"/>
          </a:xfrm>
          <a:prstGeom prst="rect">
            <a:avLst/>
          </a:prstGeom>
          <a:noFill/>
          <a:ln w="9525">
            <a:noFill/>
            <a:miter lim="800000"/>
            <a:headEnd/>
            <a:tailEnd/>
          </a:ln>
          <a:effectLst/>
        </p:spPr>
        <p:txBody>
          <a:bodyPr>
            <a:spAutoFit/>
          </a:bodyPr>
          <a:lstStyle/>
          <a:p>
            <a:pPr>
              <a:spcBef>
                <a:spcPct val="0"/>
              </a:spcBef>
              <a:buFontTx/>
              <a:buNone/>
            </a:pPr>
            <a:fld id="{15A60FF1-E56B-4E97-BD6F-EADFF1DD24C9}" type="slidenum">
              <a:rPr lang="zh-CN" altLang="en-US" sz="1800">
                <a:ea typeface="宋体" charset="-122"/>
              </a:rPr>
              <a:pPr>
                <a:spcBef>
                  <a:spcPct val="0"/>
                </a:spcBef>
                <a:buFontTx/>
                <a:buNone/>
              </a:pPr>
              <a:t>‹#›</a:t>
            </a:fld>
            <a:endParaRPr lang="en-US" altLang="zh-CN" sz="1800">
              <a:ea typeface="宋体"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ftr="0"/>
  <p:txStyles>
    <p:titleStyle>
      <a:lvl1pPr algn="ctr" rtl="0" fontAlgn="base">
        <a:spcBef>
          <a:spcPct val="0"/>
        </a:spcBef>
        <a:spcAft>
          <a:spcPct val="0"/>
        </a:spcAft>
        <a:defRPr sz="4400">
          <a:solidFill>
            <a:schemeClr val="tx2"/>
          </a:solidFill>
          <a:latin typeface="Arial Rounded MT Bold" pitchFamily="34" charset="0"/>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Arial Rounded MT Bold" pitchFamily="34" charset="0"/>
          <a:ea typeface="+mn-ea"/>
          <a:cs typeface="+mn-cs"/>
        </a:defRPr>
      </a:lvl1pPr>
      <a:lvl2pPr marL="742950" indent="-285750" algn="l" rtl="0" fontAlgn="base">
        <a:spcBef>
          <a:spcPct val="20000"/>
        </a:spcBef>
        <a:spcAft>
          <a:spcPct val="0"/>
        </a:spcAft>
        <a:buFont typeface="Times New Roman" pitchFamily="18" charset="0"/>
        <a:buChar char="─"/>
        <a:defRPr sz="2000">
          <a:solidFill>
            <a:schemeClr val="tx1"/>
          </a:solidFill>
          <a:latin typeface="Arial Rounded MT Bold" pitchFamily="34" charset="0"/>
        </a:defRPr>
      </a:lvl2pPr>
      <a:lvl3pPr marL="1143000" indent="-228600" algn="l" rtl="0" fontAlgn="base">
        <a:spcBef>
          <a:spcPct val="20000"/>
        </a:spcBef>
        <a:spcAft>
          <a:spcPct val="0"/>
        </a:spcAft>
        <a:buFont typeface="Times New Roman" pitchFamily="18" charset="0"/>
        <a:buChar char="●"/>
        <a:defRPr>
          <a:solidFill>
            <a:schemeClr val="tx1"/>
          </a:solidFill>
          <a:latin typeface="Arial Rounded MT Bold" pitchFamily="34" charset="0"/>
        </a:defRPr>
      </a:lvl3pPr>
      <a:lvl4pPr marL="1600200" indent="-228600" algn="l" rtl="0" fontAlgn="base">
        <a:spcBef>
          <a:spcPct val="20000"/>
        </a:spcBef>
        <a:spcAft>
          <a:spcPct val="0"/>
        </a:spcAft>
        <a:buChar char="–"/>
        <a:defRPr sz="1600">
          <a:solidFill>
            <a:schemeClr val="tx1"/>
          </a:solidFill>
          <a:latin typeface="Arial Rounded MT Bold" pitchFamily="34" charset="0"/>
        </a:defRPr>
      </a:lvl4pPr>
      <a:lvl5pPr marL="2057400" indent="-228600" algn="l" rtl="0" fontAlgn="base">
        <a:spcBef>
          <a:spcPct val="20000"/>
        </a:spcBef>
        <a:spcAft>
          <a:spcPct val="0"/>
        </a:spcAft>
        <a:buChar char="»"/>
        <a:defRPr sz="1400">
          <a:solidFill>
            <a:schemeClr val="tx1"/>
          </a:solidFill>
          <a:latin typeface="Arial Rounded MT Bold"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524000" y="609600"/>
            <a:ext cx="9296400" cy="1828800"/>
          </a:xfrm>
        </p:spPr>
        <p:txBody>
          <a:bodyPr/>
          <a:lstStyle/>
          <a:p>
            <a:r>
              <a:rPr lang="en-US" sz="3200" b="1" dirty="0"/>
              <a:t>Keystroke Recognition using </a:t>
            </a:r>
            <a:r>
              <a:rPr lang="en-US" sz="3200" b="1" dirty="0" err="1"/>
              <a:t>WiFi</a:t>
            </a:r>
            <a:r>
              <a:rPr lang="en-US" sz="3200" b="1" dirty="0"/>
              <a:t> Signals</a:t>
            </a:r>
            <a:endParaRPr lang="en-US" altLang="zh-CN" sz="3200" b="1" dirty="0">
              <a:ea typeface="宋体" charset="-122"/>
            </a:endParaRPr>
          </a:p>
        </p:txBody>
      </p:sp>
      <p:pic>
        <p:nvPicPr>
          <p:cNvPr id="9" name="Picture 8"/>
          <p:cNvPicPr>
            <a:picLocks noChangeAspect="1"/>
          </p:cNvPicPr>
          <p:nvPr/>
        </p:nvPicPr>
        <p:blipFill>
          <a:blip r:embed="rId3"/>
          <a:stretch>
            <a:fillRect/>
          </a:stretch>
        </p:blipFill>
        <p:spPr>
          <a:xfrm>
            <a:off x="5435136" y="4083656"/>
            <a:ext cx="1546811" cy="1675246"/>
          </a:xfrm>
          <a:prstGeom prst="rect">
            <a:avLst/>
          </a:prstGeom>
        </p:spPr>
      </p:pic>
      <p:pic>
        <p:nvPicPr>
          <p:cNvPr id="10" name="Picture 9"/>
          <p:cNvPicPr>
            <a:picLocks noChangeAspect="1"/>
          </p:cNvPicPr>
          <p:nvPr/>
        </p:nvPicPr>
        <p:blipFill>
          <a:blip r:embed="rId4"/>
          <a:stretch>
            <a:fillRect/>
          </a:stretch>
        </p:blipFill>
        <p:spPr>
          <a:xfrm>
            <a:off x="3200400" y="4114801"/>
            <a:ext cx="1377370" cy="1622763"/>
          </a:xfrm>
          <a:prstGeom prst="rect">
            <a:avLst/>
          </a:prstGeom>
        </p:spPr>
      </p:pic>
      <p:sp>
        <p:nvSpPr>
          <p:cNvPr id="12" name="TextBox 11"/>
          <p:cNvSpPr txBox="1"/>
          <p:nvPr/>
        </p:nvSpPr>
        <p:spPr>
          <a:xfrm>
            <a:off x="3253629" y="5737563"/>
            <a:ext cx="1306127" cy="523220"/>
          </a:xfrm>
          <a:prstGeom prst="rect">
            <a:avLst/>
          </a:prstGeom>
          <a:noFill/>
        </p:spPr>
        <p:txBody>
          <a:bodyPr wrap="none" rtlCol="0">
            <a:spAutoFit/>
          </a:bodyPr>
          <a:lstStyle/>
          <a:p>
            <a:pPr>
              <a:buNone/>
            </a:pPr>
            <a:r>
              <a:rPr lang="en-US" sz="2800" dirty="0">
                <a:solidFill>
                  <a:schemeClr val="accent4">
                    <a:lumMod val="65000"/>
                    <a:lumOff val="35000"/>
                  </a:schemeClr>
                </a:solidFill>
                <a:latin typeface="Calibri" panose="020F0502020204030204" pitchFamily="34" charset="0"/>
              </a:rPr>
              <a:t>Alex Liu</a:t>
            </a:r>
          </a:p>
        </p:txBody>
      </p:sp>
      <p:sp>
        <p:nvSpPr>
          <p:cNvPr id="13" name="TextBox 12"/>
          <p:cNvSpPr txBox="1"/>
          <p:nvPr/>
        </p:nvSpPr>
        <p:spPr>
          <a:xfrm>
            <a:off x="5352793" y="5737563"/>
            <a:ext cx="1711495" cy="523220"/>
          </a:xfrm>
          <a:prstGeom prst="rect">
            <a:avLst/>
          </a:prstGeom>
          <a:noFill/>
        </p:spPr>
        <p:txBody>
          <a:bodyPr wrap="square" rtlCol="0">
            <a:spAutoFit/>
          </a:bodyPr>
          <a:lstStyle/>
          <a:p>
            <a:pPr>
              <a:buNone/>
            </a:pPr>
            <a:r>
              <a:rPr lang="en-US" sz="2800" dirty="0">
                <a:solidFill>
                  <a:schemeClr val="accent4">
                    <a:lumMod val="65000"/>
                    <a:lumOff val="35000"/>
                  </a:schemeClr>
                </a:solidFill>
                <a:latin typeface="Calibri" panose="020F0502020204030204" pitchFamily="34" charset="0"/>
              </a:rPr>
              <a:t>Wei Wang</a:t>
            </a:r>
          </a:p>
        </p:txBody>
      </p:sp>
      <p:sp>
        <p:nvSpPr>
          <p:cNvPr id="14" name="TextBox 13"/>
          <p:cNvSpPr txBox="1"/>
          <p:nvPr/>
        </p:nvSpPr>
        <p:spPr>
          <a:xfrm>
            <a:off x="7401648" y="5724655"/>
            <a:ext cx="2139989" cy="954107"/>
          </a:xfrm>
          <a:prstGeom prst="rect">
            <a:avLst/>
          </a:prstGeom>
          <a:noFill/>
        </p:spPr>
        <p:txBody>
          <a:bodyPr wrap="square" rtlCol="0">
            <a:spAutoFit/>
          </a:bodyPr>
          <a:lstStyle/>
          <a:p>
            <a:pPr>
              <a:buNone/>
            </a:pPr>
            <a:r>
              <a:rPr lang="en-US" sz="2800" dirty="0">
                <a:solidFill>
                  <a:schemeClr val="accent4">
                    <a:lumMod val="65000"/>
                    <a:lumOff val="35000"/>
                  </a:schemeClr>
                </a:solidFill>
                <a:latin typeface="Calibri" panose="020F0502020204030204" pitchFamily="34" charset="0"/>
              </a:rPr>
              <a:t> Muhammad </a:t>
            </a:r>
            <a:br>
              <a:rPr lang="en-US" sz="2800" dirty="0">
                <a:solidFill>
                  <a:schemeClr val="accent4">
                    <a:lumMod val="65000"/>
                    <a:lumOff val="35000"/>
                  </a:schemeClr>
                </a:solidFill>
                <a:latin typeface="Calibri" panose="020F0502020204030204" pitchFamily="34" charset="0"/>
              </a:rPr>
            </a:br>
            <a:r>
              <a:rPr lang="en-US" sz="2800" dirty="0">
                <a:solidFill>
                  <a:schemeClr val="accent4">
                    <a:lumMod val="65000"/>
                    <a:lumOff val="35000"/>
                  </a:schemeClr>
                </a:solidFill>
                <a:latin typeface="Calibri" panose="020F0502020204030204" pitchFamily="34" charset="0"/>
              </a:rPr>
              <a:t>    </a:t>
            </a:r>
            <a:r>
              <a:rPr lang="en-US" sz="2800" dirty="0" err="1">
                <a:solidFill>
                  <a:schemeClr val="accent4">
                    <a:lumMod val="65000"/>
                    <a:lumOff val="35000"/>
                  </a:schemeClr>
                </a:solidFill>
                <a:latin typeface="Calibri" panose="020F0502020204030204" pitchFamily="34" charset="0"/>
              </a:rPr>
              <a:t>Shahzad</a:t>
            </a:r>
            <a:r>
              <a:rPr lang="en-US" sz="2800" dirty="0">
                <a:solidFill>
                  <a:schemeClr val="accent4">
                    <a:lumMod val="65000"/>
                    <a:lumOff val="35000"/>
                  </a:schemeClr>
                </a:solidFill>
                <a:latin typeface="Calibri" panose="020F0502020204030204" pitchFamily="34" charset="0"/>
              </a:rPr>
              <a:t> </a:t>
            </a:r>
          </a:p>
        </p:txBody>
      </p:sp>
      <p:sp>
        <p:nvSpPr>
          <p:cNvPr id="15" name="TextBox 14"/>
          <p:cNvSpPr txBox="1"/>
          <p:nvPr/>
        </p:nvSpPr>
        <p:spPr>
          <a:xfrm>
            <a:off x="5294651" y="2048204"/>
            <a:ext cx="1755096" cy="523220"/>
          </a:xfrm>
          <a:prstGeom prst="rect">
            <a:avLst/>
          </a:prstGeom>
          <a:noFill/>
        </p:spPr>
        <p:txBody>
          <a:bodyPr wrap="none" rtlCol="0">
            <a:spAutoFit/>
          </a:bodyPr>
          <a:lstStyle/>
          <a:p>
            <a:pPr>
              <a:buNone/>
            </a:pPr>
            <a:r>
              <a:rPr lang="en-US" sz="2800" dirty="0">
                <a:solidFill>
                  <a:schemeClr val="accent4">
                    <a:lumMod val="65000"/>
                    <a:lumOff val="35000"/>
                  </a:schemeClr>
                </a:solidFill>
                <a:latin typeface="Calibri" panose="020F0502020204030204" pitchFamily="34" charset="0"/>
              </a:rPr>
              <a:t>Kamran Ali</a:t>
            </a:r>
          </a:p>
        </p:txBody>
      </p:sp>
      <p:pic>
        <p:nvPicPr>
          <p:cNvPr id="4" name="Picture 3"/>
          <p:cNvPicPr>
            <a:picLocks noChangeAspect="1"/>
          </p:cNvPicPr>
          <p:nvPr/>
        </p:nvPicPr>
        <p:blipFill>
          <a:blip r:embed="rId5"/>
          <a:stretch>
            <a:fillRect/>
          </a:stretch>
        </p:blipFill>
        <p:spPr>
          <a:xfrm>
            <a:off x="7790723" y="4083657"/>
            <a:ext cx="1332999" cy="1653907"/>
          </a:xfrm>
          <a:prstGeom prst="rect">
            <a:avLst/>
          </a:prstGeom>
        </p:spPr>
      </p:pic>
      <p:sp>
        <p:nvSpPr>
          <p:cNvPr id="18" name="Rectangle 17"/>
          <p:cNvSpPr/>
          <p:nvPr/>
        </p:nvSpPr>
        <p:spPr>
          <a:xfrm>
            <a:off x="1676400" y="2550086"/>
            <a:ext cx="8991600" cy="830997"/>
          </a:xfrm>
          <a:prstGeom prst="rect">
            <a:avLst/>
          </a:prstGeom>
        </p:spPr>
        <p:txBody>
          <a:bodyPr wrap="square">
            <a:spAutoFit/>
          </a:bodyPr>
          <a:lstStyle/>
          <a:p>
            <a:pPr algn="ctr">
              <a:buNone/>
            </a:pPr>
            <a:r>
              <a:rPr lang="en-US" altLang="zh-CN" dirty="0">
                <a:solidFill>
                  <a:srgbClr val="008000"/>
                </a:solidFill>
                <a:latin typeface="Arial Rounded MT Bold" pitchFamily="34" charset="0"/>
                <a:ea typeface="宋体" charset="-122"/>
              </a:rPr>
              <a:t>Dept. of Computer Science &amp; Engineering</a:t>
            </a:r>
            <a:br>
              <a:rPr lang="en-US" altLang="zh-CN" dirty="0">
                <a:solidFill>
                  <a:srgbClr val="008000"/>
                </a:solidFill>
                <a:latin typeface="Arial Rounded MT Bold" pitchFamily="34" charset="0"/>
                <a:ea typeface="宋体" charset="-122"/>
              </a:rPr>
            </a:br>
            <a:r>
              <a:rPr lang="en-US" altLang="zh-CN" dirty="0">
                <a:solidFill>
                  <a:srgbClr val="008000"/>
                </a:solidFill>
                <a:latin typeface="Arial Rounded MT Bold" pitchFamily="34" charset="0"/>
                <a:ea typeface="宋体" charset="-122"/>
              </a:rPr>
              <a:t>Michigan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31976" y="0"/>
            <a:ext cx="8607425" cy="914400"/>
          </a:xfrm>
        </p:spPr>
        <p:txBody>
          <a:bodyPr/>
          <a:lstStyle/>
          <a:p>
            <a:r>
              <a:rPr lang="en-US" altLang="en-US" smtClean="0"/>
              <a:t>Feature Extraction: Examples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1219201"/>
            <a:ext cx="41148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1088" y="1247775"/>
            <a:ext cx="41005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000" y="3251201"/>
            <a:ext cx="37226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4213" y="3238500"/>
            <a:ext cx="38909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38426" y="3584575"/>
            <a:ext cx="25241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4838" y="3584575"/>
            <a:ext cx="25146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189163" y="5854700"/>
            <a:ext cx="384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a:t>Some DWT Features of keystroke </a:t>
            </a:r>
            <a:r>
              <a:rPr lang="en-US" altLang="en-US" sz="1800" b="1" i="1"/>
              <a:t>I </a:t>
            </a:r>
            <a:endParaRPr lang="en-US" altLang="en-US" sz="1800" b="1"/>
          </a:p>
        </p:txBody>
      </p:sp>
      <p:sp>
        <p:nvSpPr>
          <p:cNvPr id="12" name="TextBox 11"/>
          <p:cNvSpPr txBox="1">
            <a:spLocks noChangeArrowheads="1"/>
          </p:cNvSpPr>
          <p:nvPr/>
        </p:nvSpPr>
        <p:spPr bwMode="auto">
          <a:xfrm>
            <a:off x="6376989" y="5854700"/>
            <a:ext cx="3900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a:t>Some DWT Features of keystroke </a:t>
            </a:r>
            <a:r>
              <a:rPr lang="en-US" altLang="en-US" sz="1800" b="1" i="1"/>
              <a:t>O</a:t>
            </a:r>
            <a:endParaRPr lang="en-US" altLang="en-US" sz="1800" b="1"/>
          </a:p>
        </p:txBody>
      </p:sp>
      <p:cxnSp>
        <p:nvCxnSpPr>
          <p:cNvPr id="14" name="Straight Arrow Connector 13"/>
          <p:cNvCxnSpPr>
            <a:cxnSpLocks noChangeShapeType="1"/>
          </p:cNvCxnSpPr>
          <p:nvPr/>
        </p:nvCxnSpPr>
        <p:spPr bwMode="auto">
          <a:xfrm>
            <a:off x="2895600" y="2514600"/>
            <a:ext cx="1004888" cy="213360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a:off x="4029075" y="2460626"/>
            <a:ext cx="979488" cy="1958975"/>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7194551" y="2389188"/>
            <a:ext cx="949325" cy="1801812"/>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H="1">
            <a:off x="8458201" y="2335213"/>
            <a:ext cx="847725" cy="252095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7"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4052668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31976" y="0"/>
            <a:ext cx="8607425" cy="914400"/>
          </a:xfrm>
        </p:spPr>
        <p:txBody>
          <a:bodyPr/>
          <a:lstStyle/>
          <a:p>
            <a:r>
              <a:rPr lang="en-US" altLang="en-US" smtClean="0"/>
              <a:t>Classifier Training</a:t>
            </a:r>
          </a:p>
        </p:txBody>
      </p:sp>
      <p:sp>
        <p:nvSpPr>
          <p:cNvPr id="3" name="Content Placeholder 2"/>
          <p:cNvSpPr>
            <a:spLocks noGrp="1"/>
          </p:cNvSpPr>
          <p:nvPr>
            <p:ph idx="1"/>
          </p:nvPr>
        </p:nvSpPr>
        <p:spPr/>
        <p:txBody>
          <a:bodyPr/>
          <a:lstStyle/>
          <a:p>
            <a:pPr marL="342900" lvl="1" indent="-342900">
              <a:buFont typeface="Wingdings" pitchFamily="2" charset="2"/>
              <a:buChar char="§"/>
              <a:defRPr/>
            </a:pPr>
            <a:r>
              <a:rPr lang="en-US" sz="2400" dirty="0">
                <a:solidFill>
                  <a:srgbClr val="009242"/>
                </a:solidFill>
                <a:ea typeface="+mn-ea"/>
                <a:cs typeface="+mn-cs"/>
              </a:rPr>
              <a:t>Dynamic Time Warping</a:t>
            </a:r>
          </a:p>
          <a:p>
            <a:pPr lvl="1" eaLnBrk="1" hangingPunct="1">
              <a:defRPr/>
            </a:pPr>
            <a:r>
              <a:rPr lang="en-US" dirty="0" smtClean="0"/>
              <a:t>Comparison metric for shape features of keystrokes</a:t>
            </a:r>
          </a:p>
          <a:p>
            <a:pPr lvl="1" eaLnBrk="1" hangingPunct="1">
              <a:defRPr/>
            </a:pPr>
            <a:endParaRPr lang="en-US" sz="1200" dirty="0"/>
          </a:p>
          <a:p>
            <a:pPr marL="342900" lvl="1" indent="-342900">
              <a:buFont typeface="Wingdings" pitchFamily="2" charset="2"/>
              <a:buChar char="§"/>
              <a:defRPr/>
            </a:pPr>
            <a:r>
              <a:rPr lang="en-US" sz="2400" dirty="0">
                <a:solidFill>
                  <a:srgbClr val="009242"/>
                </a:solidFill>
                <a:ea typeface="+mn-ea"/>
                <a:cs typeface="+mn-cs"/>
              </a:rPr>
              <a:t>k-Nearest Neighbor (</a:t>
            </a:r>
            <a:r>
              <a:rPr lang="en-US" sz="2400" dirty="0" err="1">
                <a:solidFill>
                  <a:srgbClr val="009242"/>
                </a:solidFill>
                <a:ea typeface="+mn-ea"/>
                <a:cs typeface="+mn-cs"/>
              </a:rPr>
              <a:t>kNN</a:t>
            </a:r>
            <a:r>
              <a:rPr lang="en-US" sz="2400" dirty="0">
                <a:solidFill>
                  <a:srgbClr val="009242"/>
                </a:solidFill>
                <a:ea typeface="+mn-ea"/>
                <a:cs typeface="+mn-cs"/>
              </a:rPr>
              <a:t>) Classifiers</a:t>
            </a:r>
          </a:p>
          <a:p>
            <a:pPr marL="342900" lvl="1" indent="-342900">
              <a:buFont typeface="Wingdings" panose="05000000000000000000" pitchFamily="2" charset="2"/>
              <a:buChar char="v"/>
              <a:defRPr/>
            </a:pPr>
            <a:endParaRPr lang="en-US" sz="2800" b="1" dirty="0">
              <a:solidFill>
                <a:srgbClr val="009242"/>
              </a:solidFill>
              <a:ea typeface="+mn-ea"/>
              <a:cs typeface="+mn-cs"/>
            </a:endParaRPr>
          </a:p>
          <a:p>
            <a:pPr marL="342900" lvl="1" indent="-342900">
              <a:buFont typeface="Wingdings" panose="05000000000000000000" pitchFamily="2" charset="2"/>
              <a:buChar char="v"/>
              <a:defRPr/>
            </a:pPr>
            <a:endParaRPr lang="en-US" sz="2800" b="1" dirty="0">
              <a:solidFill>
                <a:srgbClr val="009242"/>
              </a:solidFill>
              <a:ea typeface="+mn-ea"/>
              <a:cs typeface="+mn-cs"/>
            </a:endParaRPr>
          </a:p>
          <a:p>
            <a:pPr marL="342900" lvl="1" indent="-342900">
              <a:buFont typeface="Wingdings" panose="05000000000000000000" pitchFamily="2" charset="2"/>
              <a:buChar char="v"/>
              <a:defRPr/>
            </a:pPr>
            <a:endParaRPr lang="en-US" sz="2800" b="1" dirty="0">
              <a:solidFill>
                <a:srgbClr val="009242"/>
              </a:solidFill>
              <a:ea typeface="+mn-ea"/>
              <a:cs typeface="+mn-cs"/>
            </a:endParaRPr>
          </a:p>
          <a:p>
            <a:pPr marL="342900" lvl="1" indent="-342900">
              <a:buFont typeface="Wingdings" panose="05000000000000000000" pitchFamily="2" charset="2"/>
              <a:buChar char="v"/>
              <a:defRPr/>
            </a:pPr>
            <a:endParaRPr lang="en-US" sz="2800" b="1" dirty="0">
              <a:solidFill>
                <a:srgbClr val="009242"/>
              </a:solidFill>
              <a:ea typeface="+mn-ea"/>
              <a:cs typeface="+mn-cs"/>
            </a:endParaRPr>
          </a:p>
          <a:p>
            <a:pPr marL="342900" lvl="1" indent="-342900">
              <a:buFont typeface="Wingdings" panose="05000000000000000000" pitchFamily="2" charset="2"/>
              <a:buChar char="v"/>
              <a:defRPr/>
            </a:pPr>
            <a:endParaRPr lang="en-US" sz="2800" b="1" dirty="0">
              <a:solidFill>
                <a:srgbClr val="009242"/>
              </a:solidFill>
              <a:ea typeface="+mn-ea"/>
              <a:cs typeface="+mn-cs"/>
            </a:endParaRPr>
          </a:p>
          <a:p>
            <a:pPr marL="342900" lvl="1" indent="-342900">
              <a:buFont typeface="Wingdings" panose="05000000000000000000" pitchFamily="2" charset="2"/>
              <a:buChar char="v"/>
              <a:defRPr/>
            </a:pPr>
            <a:endParaRPr lang="en-US" sz="2800" b="1" dirty="0">
              <a:solidFill>
                <a:srgbClr val="009242"/>
              </a:solidFill>
              <a:ea typeface="+mn-ea"/>
              <a:cs typeface="+mn-cs"/>
            </a:endParaRPr>
          </a:p>
          <a:p>
            <a:pPr marL="342900" lvl="1" indent="-342900">
              <a:buFont typeface="Wingdings" pitchFamily="2" charset="2"/>
              <a:buChar char="§"/>
              <a:defRPr/>
            </a:pPr>
            <a:r>
              <a:rPr lang="en-US" sz="2400" dirty="0">
                <a:ea typeface="+mn-ea"/>
                <a:cs typeface="+mn-cs"/>
              </a:rPr>
              <a:t>Majority voting on decisions from all classifiers</a:t>
            </a:r>
          </a:p>
          <a:p>
            <a:pPr marL="342900" lvl="1" indent="-342900">
              <a:buFont typeface="Wingdings" panose="05000000000000000000" pitchFamily="2" charset="2"/>
              <a:buChar char="v"/>
              <a:defRPr/>
            </a:pPr>
            <a:endParaRPr lang="en-US" sz="2800" b="1" dirty="0">
              <a:solidFill>
                <a:srgbClr val="009242"/>
              </a:solidFill>
              <a:ea typeface="+mn-ea"/>
              <a:cs typeface="+mn-cs"/>
            </a:endParaRPr>
          </a:p>
          <a:p>
            <a:pPr marL="342900" lvl="1" indent="-342900">
              <a:buFont typeface="Wingdings" panose="05000000000000000000" pitchFamily="2" charset="2"/>
              <a:buChar char="v"/>
              <a:defRPr/>
            </a:pPr>
            <a:endParaRPr lang="en-US" dirty="0"/>
          </a:p>
        </p:txBody>
      </p:sp>
      <p:sp>
        <p:nvSpPr>
          <p:cNvPr id="5" name="Rectangle 4"/>
          <p:cNvSpPr>
            <a:spLocks noChangeArrowheads="1"/>
          </p:cNvSpPr>
          <p:nvPr/>
        </p:nvSpPr>
        <p:spPr bwMode="auto">
          <a:xfrm>
            <a:off x="4191001" y="3740804"/>
            <a:ext cx="2206625" cy="1179512"/>
          </a:xfrm>
          <a:prstGeom prst="rect">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dirty="0"/>
              <a:t>Extracted Keystroke Waveforms</a:t>
            </a:r>
          </a:p>
        </p:txBody>
      </p:sp>
      <p:sp>
        <p:nvSpPr>
          <p:cNvPr id="6" name="Rectangle 5"/>
          <p:cNvSpPr>
            <a:spLocks noChangeArrowheads="1"/>
          </p:cNvSpPr>
          <p:nvPr/>
        </p:nvSpPr>
        <p:spPr bwMode="auto">
          <a:xfrm>
            <a:off x="6975694" y="3734941"/>
            <a:ext cx="2743200" cy="1179512"/>
          </a:xfrm>
          <a:prstGeom prst="rect">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US" altLang="en-US" sz="700" b="1" dirty="0"/>
          </a:p>
          <a:p>
            <a:pPr algn="ctr" eaLnBrk="1" hangingPunct="1">
              <a:spcBef>
                <a:spcPct val="0"/>
              </a:spcBef>
              <a:buClrTx/>
              <a:buFontTx/>
              <a:buNone/>
            </a:pPr>
            <a:r>
              <a:rPr lang="en-US" altLang="en-US" sz="2400" b="1" dirty="0"/>
              <a:t>From all antenna </a:t>
            </a:r>
            <a:r>
              <a:rPr lang="en-US" altLang="en-US" sz="2400" b="1" dirty="0" smtClean="0"/>
              <a:t>pairs</a:t>
            </a:r>
            <a:endParaRPr lang="en-US" altLang="en-US" sz="2400" b="1" dirty="0"/>
          </a:p>
        </p:txBody>
      </p:sp>
      <p:sp>
        <p:nvSpPr>
          <p:cNvPr id="7" name="Rectangle 6"/>
          <p:cNvSpPr/>
          <p:nvPr/>
        </p:nvSpPr>
        <p:spPr>
          <a:xfrm>
            <a:off x="5064126" y="2656235"/>
            <a:ext cx="555625" cy="830263"/>
          </a:xfrm>
          <a:prstGeom prst="rect">
            <a:avLst/>
          </a:prstGeom>
          <a:noFill/>
        </p:spPr>
        <p:txBody>
          <a:bodyPr>
            <a:spAutoFit/>
          </a:bodyPr>
          <a:lstStyle/>
          <a:p>
            <a:pPr algn="ctr">
              <a:buNone/>
              <a:defRPr/>
            </a:pPr>
            <a:r>
              <a:rPr lang="en-US" sz="4800" b="1" dirty="0">
                <a:ln w="0"/>
                <a:effectLst>
                  <a:outerShdw blurRad="38100" dist="19050" dir="2700000" algn="tl" rotWithShape="0">
                    <a:schemeClr val="dk1">
                      <a:alpha val="40000"/>
                    </a:schemeClr>
                  </a:outerShdw>
                </a:effectLst>
              </a:rPr>
              <a:t>3</a:t>
            </a:r>
          </a:p>
        </p:txBody>
      </p:sp>
      <p:sp>
        <p:nvSpPr>
          <p:cNvPr id="8" name="Rectangle 7"/>
          <p:cNvSpPr/>
          <p:nvPr/>
        </p:nvSpPr>
        <p:spPr>
          <a:xfrm>
            <a:off x="6053138" y="2637184"/>
            <a:ext cx="519112" cy="831850"/>
          </a:xfrm>
          <a:prstGeom prst="rect">
            <a:avLst/>
          </a:prstGeom>
          <a:noFill/>
        </p:spPr>
        <p:txBody>
          <a:bodyPr>
            <a:spAutoFit/>
          </a:bodyPr>
          <a:lstStyle/>
          <a:p>
            <a:pPr algn="ctr">
              <a:buNone/>
              <a:defRPr/>
            </a:pPr>
            <a:r>
              <a:rPr lang="en-US" sz="4800" b="1" dirty="0">
                <a:ln w="0"/>
                <a:effectLst>
                  <a:outerShdw blurRad="38100" dist="19050" dir="2700000" algn="tl" rotWithShape="0">
                    <a:schemeClr val="dk1">
                      <a:alpha val="40000"/>
                    </a:schemeClr>
                  </a:outerShdw>
                </a:effectLst>
              </a:rPr>
              <a:t>x</a:t>
            </a:r>
          </a:p>
        </p:txBody>
      </p:sp>
      <p:sp>
        <p:nvSpPr>
          <p:cNvPr id="9" name="Rectangle 8"/>
          <p:cNvSpPr/>
          <p:nvPr/>
        </p:nvSpPr>
        <p:spPr>
          <a:xfrm>
            <a:off x="6858001" y="2656235"/>
            <a:ext cx="3082925" cy="830263"/>
          </a:xfrm>
          <a:prstGeom prst="rect">
            <a:avLst/>
          </a:prstGeom>
          <a:noFill/>
        </p:spPr>
        <p:txBody>
          <a:bodyPr>
            <a:spAutoFit/>
          </a:bodyPr>
          <a:lstStyle/>
          <a:p>
            <a:pPr algn="ctr">
              <a:buNone/>
              <a:defRPr/>
            </a:pPr>
            <a:r>
              <a:rPr lang="en-US" sz="4800" b="1" dirty="0">
                <a:ln w="0"/>
                <a:effectLst>
                  <a:outerShdw blurRad="38100" dist="19050" dir="2700000" algn="tl" rotWithShape="0">
                    <a:schemeClr val="dk1">
                      <a:alpha val="40000"/>
                    </a:schemeClr>
                  </a:outerShdw>
                </a:effectLst>
              </a:rPr>
              <a:t>M</a:t>
            </a:r>
            <a:r>
              <a:rPr lang="en-US" sz="4800" b="1" baseline="-25000" dirty="0">
                <a:ln w="0"/>
                <a:effectLst>
                  <a:outerShdw blurRad="38100" dist="19050" dir="2700000" algn="tl" rotWithShape="0">
                    <a:schemeClr val="dk1">
                      <a:alpha val="40000"/>
                    </a:schemeClr>
                  </a:outerShdw>
                </a:effectLst>
              </a:rPr>
              <a:t>T</a:t>
            </a:r>
            <a:r>
              <a:rPr lang="en-US" sz="4800" dirty="0">
                <a:ln w="0"/>
                <a:effectLst>
                  <a:outerShdw blurRad="38100" dist="19050" dir="2700000" algn="tl" rotWithShape="0">
                    <a:schemeClr val="dk1">
                      <a:alpha val="40000"/>
                    </a:schemeClr>
                  </a:outerShdw>
                </a:effectLst>
              </a:rPr>
              <a:t>  </a:t>
            </a:r>
            <a:r>
              <a:rPr lang="en-US" sz="4800" b="1" dirty="0">
                <a:ln w="0"/>
                <a:effectLst>
                  <a:outerShdw blurRad="38100" dist="19050" dir="2700000" algn="tl" rotWithShape="0">
                    <a:schemeClr val="dk1">
                      <a:alpha val="40000"/>
                    </a:schemeClr>
                  </a:outerShdw>
                </a:effectLst>
              </a:rPr>
              <a:t>x  M</a:t>
            </a:r>
            <a:r>
              <a:rPr lang="en-US" sz="4800" b="1" baseline="-25000" dirty="0">
                <a:ln w="0"/>
                <a:effectLst>
                  <a:outerShdw blurRad="38100" dist="19050" dir="2700000" algn="tl" rotWithShape="0">
                    <a:schemeClr val="dk1">
                      <a:alpha val="40000"/>
                    </a:schemeClr>
                  </a:outerShdw>
                </a:effectLst>
              </a:rPr>
              <a:t>R</a:t>
            </a:r>
            <a:endParaRPr lang="en-US" sz="4800" b="1" dirty="0">
              <a:ln w="0"/>
              <a:effectLst>
                <a:outerShdw blurRad="38100" dist="19050" dir="2700000" algn="tl" rotWithShape="0">
                  <a:schemeClr val="dk1">
                    <a:alpha val="40000"/>
                  </a:schemeClr>
                </a:outerShdw>
              </a:effectLst>
            </a:endParaRPr>
          </a:p>
        </p:txBody>
      </p:sp>
      <p:sp>
        <p:nvSpPr>
          <p:cNvPr id="12" name="Rectangle 11"/>
          <p:cNvSpPr/>
          <p:nvPr/>
        </p:nvSpPr>
        <p:spPr>
          <a:xfrm>
            <a:off x="2006002" y="2656234"/>
            <a:ext cx="1896673" cy="1077218"/>
          </a:xfrm>
          <a:prstGeom prst="rect">
            <a:avLst/>
          </a:prstGeom>
          <a:noFill/>
        </p:spPr>
        <p:txBody>
          <a:bodyPr wrap="none">
            <a:spAutoFit/>
          </a:bodyPr>
          <a:lstStyle/>
          <a:p>
            <a:pPr algn="ctr">
              <a:buNone/>
              <a:defRPr/>
            </a:pPr>
            <a:r>
              <a:rPr lang="en-US" sz="3200" b="1" dirty="0">
                <a:ln w="0"/>
                <a:effectLst>
                  <a:outerShdw blurRad="38100" dist="19050" dir="2700000" algn="tl" rotWithShape="0">
                    <a:schemeClr val="dk1">
                      <a:alpha val="40000"/>
                    </a:schemeClr>
                  </a:outerShdw>
                </a:effectLst>
              </a:rPr>
              <a:t>Total </a:t>
            </a:r>
            <a:br>
              <a:rPr lang="en-US" sz="3200" b="1" dirty="0">
                <a:ln w="0"/>
                <a:effectLst>
                  <a:outerShdw blurRad="38100" dist="19050" dir="2700000" algn="tl" rotWithShape="0">
                    <a:schemeClr val="dk1">
                      <a:alpha val="40000"/>
                    </a:schemeClr>
                  </a:outerShdw>
                </a:effectLst>
              </a:rPr>
            </a:br>
            <a:r>
              <a:rPr lang="en-US" sz="3200" b="1" dirty="0">
                <a:ln w="0"/>
                <a:effectLst>
                  <a:outerShdw blurRad="38100" dist="19050" dir="2700000" algn="tl" rotWithShape="0">
                    <a:schemeClr val="dk1">
                      <a:alpha val="40000"/>
                    </a:schemeClr>
                  </a:outerShdw>
                </a:effectLst>
              </a:rPr>
              <a:t>classifiers</a:t>
            </a:r>
          </a:p>
        </p:txBody>
      </p:sp>
      <p:sp>
        <p:nvSpPr>
          <p:cNvPr id="13" name="Rectangle 12"/>
          <p:cNvSpPr/>
          <p:nvPr/>
        </p:nvSpPr>
        <p:spPr>
          <a:xfrm>
            <a:off x="4068764" y="2780059"/>
            <a:ext cx="484187" cy="706438"/>
          </a:xfrm>
          <a:prstGeom prst="rect">
            <a:avLst/>
          </a:prstGeom>
          <a:noFill/>
        </p:spPr>
        <p:txBody>
          <a:bodyPr wrap="none">
            <a:spAutoFit/>
          </a:bodyPr>
          <a:lstStyle/>
          <a:p>
            <a:pPr algn="ctr">
              <a:buNone/>
              <a:defRPr/>
            </a:pPr>
            <a:r>
              <a:rPr lang="en-US" sz="4000" dirty="0">
                <a:ln w="0"/>
                <a:effectLst>
                  <a:outerShdw blurRad="38100" dist="19050" dir="2700000" algn="tl" rotWithShape="0">
                    <a:schemeClr val="dk1">
                      <a:alpha val="40000"/>
                    </a:schemeClr>
                  </a:outerShdw>
                </a:effectLst>
              </a:rPr>
              <a:t>=</a:t>
            </a:r>
          </a:p>
        </p:txBody>
      </p:sp>
      <p:sp>
        <p:nvSpPr>
          <p:cNvPr id="14"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4032096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31976" y="0"/>
            <a:ext cx="8607425" cy="914400"/>
          </a:xfrm>
        </p:spPr>
        <p:txBody>
          <a:bodyPr/>
          <a:lstStyle/>
          <a:p>
            <a:r>
              <a:rPr lang="en-US" altLang="en-US" smtClean="0"/>
              <a:t>Data Collection</a:t>
            </a:r>
          </a:p>
        </p:txBody>
      </p:sp>
      <p:sp>
        <p:nvSpPr>
          <p:cNvPr id="3" name="Content Placeholder 2"/>
          <p:cNvSpPr>
            <a:spLocks noGrp="1"/>
          </p:cNvSpPr>
          <p:nvPr>
            <p:ph idx="1"/>
          </p:nvPr>
        </p:nvSpPr>
        <p:spPr/>
        <p:txBody>
          <a:bodyPr/>
          <a:lstStyle/>
          <a:p>
            <a:pPr>
              <a:defRPr/>
            </a:pPr>
            <a:r>
              <a:rPr lang="en-US" dirty="0" smtClean="0"/>
              <a:t>Experimental setup</a:t>
            </a:r>
          </a:p>
          <a:p>
            <a:pPr lvl="1" eaLnBrk="1" hangingPunct="1">
              <a:defRPr/>
            </a:pPr>
            <a:r>
              <a:rPr lang="en-US" dirty="0"/>
              <a:t>Intel 5300 NIC </a:t>
            </a:r>
            <a:r>
              <a:rPr lang="en-US" dirty="0" smtClean="0"/>
              <a:t>for CSI collection at </a:t>
            </a:r>
            <a:r>
              <a:rPr lang="en-US" dirty="0" smtClean="0"/>
              <a:t>receiver</a:t>
            </a:r>
          </a:p>
          <a:p>
            <a:pPr lvl="1" eaLnBrk="1" hangingPunct="1">
              <a:defRPr/>
            </a:pPr>
            <a:r>
              <a:rPr kumimoji="1" lang="en-US" altLang="zh-CN" dirty="0" smtClean="0"/>
              <a:t>ICMP ping requests sent </a:t>
            </a:r>
            <a:r>
              <a:rPr kumimoji="1" lang="en-US" altLang="zh-CN" dirty="0" smtClean="0"/>
              <a:t>to router from laptop</a:t>
            </a:r>
          </a:p>
          <a:p>
            <a:pPr lvl="1" eaLnBrk="1" hangingPunct="1">
              <a:defRPr/>
            </a:pPr>
            <a:endParaRPr kumimoji="1" lang="en-US" altLang="zh-CN" dirty="0"/>
          </a:p>
          <a:p>
            <a:pPr lvl="1" eaLnBrk="1" hangingPunct="1">
              <a:defRPr/>
            </a:pPr>
            <a:endParaRPr kumimoji="1" lang="en-US" altLang="zh-CN" dirty="0" smtClean="0"/>
          </a:p>
          <a:p>
            <a:pPr lvl="1" eaLnBrk="1" hangingPunct="1">
              <a:defRPr/>
            </a:pPr>
            <a:endParaRPr kumimoji="1" lang="en-US" altLang="zh-CN" dirty="0"/>
          </a:p>
          <a:p>
            <a:pPr lvl="1" eaLnBrk="1" hangingPunct="1">
              <a:defRPr/>
            </a:pPr>
            <a:endParaRPr kumimoji="1" lang="en-US" altLang="zh-CN" dirty="0" smtClean="0"/>
          </a:p>
          <a:p>
            <a:pPr lvl="1" eaLnBrk="1" hangingPunct="1">
              <a:defRPr/>
            </a:pPr>
            <a:endParaRPr kumimoji="1" lang="en-US" altLang="zh-CN" dirty="0" smtClean="0"/>
          </a:p>
          <a:p>
            <a:pPr lvl="1" eaLnBrk="1" hangingPunct="1">
              <a:defRPr/>
            </a:pPr>
            <a:endParaRPr kumimoji="1" lang="en-US" sz="1050" dirty="0"/>
          </a:p>
          <a:p>
            <a:pPr lvl="1" eaLnBrk="1" hangingPunct="1">
              <a:defRPr/>
            </a:pPr>
            <a:endParaRPr kumimoji="1" lang="en-US" sz="1050" dirty="0" smtClean="0"/>
          </a:p>
          <a:p>
            <a:pPr lvl="1" eaLnBrk="1" hangingPunct="1">
              <a:defRPr/>
            </a:pPr>
            <a:endParaRPr lang="en-US" sz="1050" dirty="0"/>
          </a:p>
          <a:p>
            <a:pPr>
              <a:defRPr/>
            </a:pPr>
            <a:r>
              <a:rPr lang="en-US" dirty="0" smtClean="0"/>
              <a:t>Collected data from </a:t>
            </a:r>
            <a:r>
              <a:rPr lang="en-US" b="1" dirty="0" smtClean="0">
                <a:solidFill>
                  <a:srgbClr val="009242"/>
                </a:solidFill>
              </a:rPr>
              <a:t>10</a:t>
            </a:r>
            <a:r>
              <a:rPr lang="en-US" dirty="0" smtClean="0"/>
              <a:t> users</a:t>
            </a:r>
          </a:p>
          <a:p>
            <a:pPr lvl="1" eaLnBrk="1" hangingPunct="1">
              <a:defRPr/>
            </a:pPr>
            <a:r>
              <a:rPr lang="en-US" dirty="0"/>
              <a:t>F</a:t>
            </a:r>
            <a:r>
              <a:rPr lang="en-US" dirty="0" smtClean="0"/>
              <a:t>or both </a:t>
            </a:r>
            <a:r>
              <a:rPr lang="en-US" dirty="0" smtClean="0">
                <a:solidFill>
                  <a:srgbClr val="FF0000"/>
                </a:solidFill>
              </a:rPr>
              <a:t>separate keys </a:t>
            </a:r>
            <a:r>
              <a:rPr lang="en-US" dirty="0" smtClean="0"/>
              <a:t>&amp; </a:t>
            </a:r>
            <a:r>
              <a:rPr lang="en-US" dirty="0" smtClean="0">
                <a:solidFill>
                  <a:srgbClr val="FF0000"/>
                </a:solidFill>
              </a:rPr>
              <a:t>sentences</a:t>
            </a:r>
          </a:p>
          <a:p>
            <a:pPr lvl="1" eaLnBrk="1" hangingPunct="1">
              <a:defRPr/>
            </a:pPr>
            <a:r>
              <a:rPr lang="en-US" dirty="0" smtClean="0"/>
              <a:t>More than </a:t>
            </a:r>
            <a:r>
              <a:rPr lang="en-US" dirty="0" smtClean="0">
                <a:solidFill>
                  <a:srgbClr val="FF0000"/>
                </a:solidFill>
              </a:rPr>
              <a:t>1480 samples </a:t>
            </a:r>
            <a:r>
              <a:rPr lang="en-US" dirty="0" smtClean="0"/>
              <a:t>collected</a:t>
            </a:r>
            <a:r>
              <a:rPr lang="en-US" dirty="0" smtClean="0">
                <a:solidFill>
                  <a:srgbClr val="FF0000"/>
                </a:solidFill>
              </a:rPr>
              <a:t> </a:t>
            </a:r>
            <a:r>
              <a:rPr lang="en-US" dirty="0" smtClean="0"/>
              <a:t>from each user</a:t>
            </a:r>
          </a:p>
          <a:p>
            <a:pPr lvl="1">
              <a:defRPr/>
            </a:pPr>
            <a:r>
              <a:rPr kumimoji="1" lang="en-US" altLang="zh-CN" dirty="0" smtClean="0"/>
              <a:t>Inter-keystroke interval </a:t>
            </a:r>
            <a:r>
              <a:rPr kumimoji="1" lang="en-US" altLang="zh-CN" dirty="0" smtClean="0">
                <a:solidFill>
                  <a:srgbClr val="FF0000"/>
                </a:solidFill>
              </a:rPr>
              <a:t>~ 1 second</a:t>
            </a:r>
            <a:endParaRPr kumimoji="1" lang="en-US" altLang="zh-CN" dirty="0">
              <a:solidFill>
                <a:srgbClr val="FF0000"/>
              </a:solidFill>
            </a:endParaRPr>
          </a:p>
          <a:p>
            <a:pPr lvl="1" eaLnBrk="1" hangingPunct="1">
              <a:defRPr/>
            </a:pPr>
            <a:endParaRPr lang="en-US" dirty="0">
              <a:solidFill>
                <a:srgbClr val="FF0000"/>
              </a:solidFill>
            </a:endParaRPr>
          </a:p>
          <a:p>
            <a:pPr>
              <a:defRPr/>
            </a:pPr>
            <a:endParaRPr lang="en-US" dirty="0"/>
          </a:p>
          <a:p>
            <a:pPr>
              <a:defRPr/>
            </a:pPr>
            <a:endParaRPr lang="en-US" dirty="0" smtClean="0"/>
          </a:p>
          <a:p>
            <a:pPr>
              <a:defRPr/>
            </a:pPr>
            <a:endParaRPr lang="en-US" dirty="0"/>
          </a:p>
        </p:txBody>
      </p:sp>
      <p:pic>
        <p:nvPicPr>
          <p:cNvPr id="2" name="Picture 1"/>
          <p:cNvPicPr>
            <a:picLocks noChangeAspect="1"/>
          </p:cNvPicPr>
          <p:nvPr/>
        </p:nvPicPr>
        <p:blipFill>
          <a:blip r:embed="rId3"/>
          <a:stretch>
            <a:fillRect/>
          </a:stretch>
        </p:blipFill>
        <p:spPr>
          <a:xfrm>
            <a:off x="5343524" y="2438400"/>
            <a:ext cx="2209800" cy="933363"/>
          </a:xfrm>
          <a:prstGeom prst="rect">
            <a:avLst/>
          </a:prstGeom>
        </p:spPr>
      </p:pic>
      <p:pic>
        <p:nvPicPr>
          <p:cNvPr id="5" name="Picture 4"/>
          <p:cNvPicPr>
            <a:picLocks noChangeAspect="1"/>
          </p:cNvPicPr>
          <p:nvPr/>
        </p:nvPicPr>
        <p:blipFill>
          <a:blip r:embed="rId4"/>
          <a:stretch>
            <a:fillRect/>
          </a:stretch>
        </p:blipFill>
        <p:spPr>
          <a:xfrm>
            <a:off x="2362200" y="2286000"/>
            <a:ext cx="847725" cy="904875"/>
          </a:xfrm>
          <a:prstGeom prst="rect">
            <a:avLst/>
          </a:prstGeom>
        </p:spPr>
      </p:pic>
      <p:pic>
        <p:nvPicPr>
          <p:cNvPr id="6" name="Picture 5"/>
          <p:cNvPicPr>
            <a:picLocks noChangeAspect="1"/>
          </p:cNvPicPr>
          <p:nvPr/>
        </p:nvPicPr>
        <p:blipFill>
          <a:blip r:embed="rId5"/>
          <a:stretch>
            <a:fillRect/>
          </a:stretch>
        </p:blipFill>
        <p:spPr>
          <a:xfrm>
            <a:off x="9382124" y="2235649"/>
            <a:ext cx="876300" cy="895350"/>
          </a:xfrm>
          <a:prstGeom prst="rect">
            <a:avLst/>
          </a:prstGeom>
        </p:spPr>
      </p:pic>
      <p:cxnSp>
        <p:nvCxnSpPr>
          <p:cNvPr id="8" name="Straight Arrow Connector 7"/>
          <p:cNvCxnSpPr/>
          <p:nvPr/>
        </p:nvCxnSpPr>
        <p:spPr bwMode="auto">
          <a:xfrm>
            <a:off x="3438524" y="2738436"/>
            <a:ext cx="1676400" cy="0"/>
          </a:xfrm>
          <a:prstGeom prst="straightConnector1">
            <a:avLst/>
          </a:prstGeom>
          <a:noFill/>
          <a:ln w="95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flipH="1">
            <a:off x="7781924" y="2738436"/>
            <a:ext cx="1447800" cy="0"/>
          </a:xfrm>
          <a:prstGeom prst="straightConnector1">
            <a:avLst/>
          </a:prstGeom>
          <a:noFill/>
          <a:ln w="9525" cap="flat" cmpd="sng" algn="ctr">
            <a:solidFill>
              <a:schemeClr val="tx1"/>
            </a:solidFill>
            <a:prstDash val="solid"/>
            <a:round/>
            <a:headEnd type="none" w="med" len="med"/>
            <a:tailEnd type="triangle"/>
          </a:ln>
          <a:effectLst/>
        </p:spPr>
      </p:cxnSp>
      <p:sp>
        <p:nvSpPr>
          <p:cNvPr id="12" name="TextBox 11"/>
          <p:cNvSpPr txBox="1"/>
          <p:nvPr/>
        </p:nvSpPr>
        <p:spPr>
          <a:xfrm>
            <a:off x="8217124" y="2317402"/>
            <a:ext cx="671979" cy="461665"/>
          </a:xfrm>
          <a:prstGeom prst="rect">
            <a:avLst/>
          </a:prstGeom>
          <a:noFill/>
        </p:spPr>
        <p:txBody>
          <a:bodyPr wrap="none" rtlCol="0">
            <a:spAutoFit/>
          </a:bodyPr>
          <a:lstStyle/>
          <a:p>
            <a:pPr>
              <a:buNone/>
            </a:pPr>
            <a:r>
              <a:rPr lang="en-US" b="1" dirty="0">
                <a:solidFill>
                  <a:srgbClr val="FF0000"/>
                </a:solidFill>
              </a:rPr>
              <a:t>4 m</a:t>
            </a:r>
          </a:p>
        </p:txBody>
      </p:sp>
      <p:sp>
        <p:nvSpPr>
          <p:cNvPr id="14" name="TextBox 13"/>
          <p:cNvSpPr txBox="1"/>
          <p:nvPr/>
        </p:nvSpPr>
        <p:spPr>
          <a:xfrm>
            <a:off x="3940735" y="2317402"/>
            <a:ext cx="962123" cy="461665"/>
          </a:xfrm>
          <a:prstGeom prst="rect">
            <a:avLst/>
          </a:prstGeom>
          <a:noFill/>
        </p:spPr>
        <p:txBody>
          <a:bodyPr wrap="none" rtlCol="0">
            <a:spAutoFit/>
          </a:bodyPr>
          <a:lstStyle/>
          <a:p>
            <a:pPr>
              <a:buNone/>
            </a:pPr>
            <a:r>
              <a:rPr lang="en-US" b="1" dirty="0">
                <a:solidFill>
                  <a:srgbClr val="FF0000"/>
                </a:solidFill>
              </a:rPr>
              <a:t>30 cm</a:t>
            </a:r>
          </a:p>
        </p:txBody>
      </p:sp>
      <p:sp>
        <p:nvSpPr>
          <p:cNvPr id="13"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
        <p:nvSpPr>
          <p:cNvPr id="4" name="TextBox 3"/>
          <p:cNvSpPr txBox="1"/>
          <p:nvPr/>
        </p:nvSpPr>
        <p:spPr>
          <a:xfrm>
            <a:off x="8852701" y="3295441"/>
            <a:ext cx="1935145" cy="461665"/>
          </a:xfrm>
          <a:prstGeom prst="rect">
            <a:avLst/>
          </a:prstGeom>
          <a:noFill/>
        </p:spPr>
        <p:txBody>
          <a:bodyPr wrap="none" rtlCol="0">
            <a:spAutoFit/>
          </a:bodyPr>
          <a:lstStyle/>
          <a:p>
            <a:pPr>
              <a:buNone/>
            </a:pPr>
            <a:r>
              <a:rPr lang="en-US" dirty="0" smtClean="0"/>
              <a:t>TP-link router</a:t>
            </a:r>
            <a:endParaRPr lang="en-US" dirty="0"/>
          </a:p>
        </p:txBody>
      </p:sp>
      <p:sp>
        <p:nvSpPr>
          <p:cNvPr id="15" name="TextBox 14"/>
          <p:cNvSpPr txBox="1"/>
          <p:nvPr/>
        </p:nvSpPr>
        <p:spPr>
          <a:xfrm>
            <a:off x="1242209" y="3295441"/>
            <a:ext cx="3087705" cy="830997"/>
          </a:xfrm>
          <a:prstGeom prst="rect">
            <a:avLst/>
          </a:prstGeom>
          <a:noFill/>
        </p:spPr>
        <p:txBody>
          <a:bodyPr wrap="none" rtlCol="0">
            <a:spAutoFit/>
          </a:bodyPr>
          <a:lstStyle/>
          <a:p>
            <a:pPr algn="ctr">
              <a:buNone/>
            </a:pPr>
            <a:r>
              <a:rPr lang="en-US" dirty="0" smtClean="0"/>
              <a:t>Laptop with Intel 5300 </a:t>
            </a:r>
            <a:br>
              <a:rPr lang="en-US" dirty="0" smtClean="0"/>
            </a:br>
            <a:r>
              <a:rPr lang="en-US" dirty="0" smtClean="0"/>
              <a:t> </a:t>
            </a:r>
            <a:r>
              <a:rPr lang="en-US" dirty="0" err="1" smtClean="0"/>
              <a:t>WiFi</a:t>
            </a:r>
            <a:r>
              <a:rPr lang="en-US" dirty="0" smtClean="0"/>
              <a:t> NIC</a:t>
            </a:r>
            <a:endParaRPr lang="en-US" dirty="0"/>
          </a:p>
        </p:txBody>
      </p:sp>
    </p:spTree>
    <p:extLst>
      <p:ext uri="{BB962C8B-B14F-4D97-AF65-F5344CB8AC3E}">
        <p14:creationId xmlns:p14="http://schemas.microsoft.com/office/powerpoint/2010/main" val="712493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831976" y="0"/>
            <a:ext cx="8607425" cy="914400"/>
          </a:xfrm>
        </p:spPr>
        <p:txBody>
          <a:bodyPr/>
          <a:lstStyle/>
          <a:p>
            <a:r>
              <a:rPr lang="en-US" altLang="en-US" smtClean="0"/>
              <a:t>Keystroke Extraction Accuracy</a:t>
            </a:r>
          </a:p>
        </p:txBody>
      </p:sp>
      <p:sp>
        <p:nvSpPr>
          <p:cNvPr id="5" name="Rounded Rectangle 4"/>
          <p:cNvSpPr>
            <a:spLocks noChangeArrowheads="1"/>
          </p:cNvSpPr>
          <p:nvPr/>
        </p:nvSpPr>
        <p:spPr bwMode="auto">
          <a:xfrm>
            <a:off x="2209800" y="1219200"/>
            <a:ext cx="7696200" cy="838200"/>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t>Keystroke extraction achieves average accuracy of </a:t>
            </a:r>
            <a:r>
              <a:rPr lang="en-US" altLang="en-US" sz="2400" b="1">
                <a:solidFill>
                  <a:srgbClr val="FF0000"/>
                </a:solidFill>
              </a:rPr>
              <a:t>97.5%</a:t>
            </a:r>
            <a:r>
              <a:rPr lang="en-US" altLang="en-US" sz="2400" b="1"/>
              <a:t> over all users</a:t>
            </a:r>
          </a:p>
        </p:txBody>
      </p:sp>
      <p:sp>
        <p:nvSpPr>
          <p:cNvPr id="7" name="Content Placeholder 2"/>
          <p:cNvSpPr>
            <a:spLocks noGrp="1"/>
          </p:cNvSpPr>
          <p:nvPr>
            <p:ph sz="half" idx="1"/>
          </p:nvPr>
        </p:nvSpPr>
        <p:spPr>
          <a:xfrm>
            <a:off x="1600200" y="2349500"/>
            <a:ext cx="4343400" cy="3657600"/>
          </a:xfrm>
        </p:spPr>
        <p:txBody>
          <a:bodyPr/>
          <a:lstStyle/>
          <a:p>
            <a:r>
              <a:rPr lang="en-US" altLang="en-US" dirty="0" smtClean="0"/>
              <a:t>Key misses occur due to:</a:t>
            </a:r>
          </a:p>
          <a:p>
            <a:pPr lvl="1" eaLnBrk="1" hangingPunct="1"/>
            <a:r>
              <a:rPr lang="en-US" altLang="en-US" dirty="0" smtClean="0"/>
              <a:t>Inconsistencies in typing behavior</a:t>
            </a:r>
          </a:p>
          <a:p>
            <a:pPr lvl="1" eaLnBrk="1" hangingPunct="1"/>
            <a:r>
              <a:rPr lang="en-US" altLang="en-US" dirty="0" smtClean="0"/>
              <a:t>Keys constituting smaller motions</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2362200"/>
            <a:ext cx="4114800" cy="28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1920017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31976" y="0"/>
            <a:ext cx="8607425" cy="914400"/>
          </a:xfrm>
        </p:spPr>
        <p:txBody>
          <a:bodyPr/>
          <a:lstStyle/>
          <a:p>
            <a:r>
              <a:rPr lang="en-US" altLang="en-US" smtClean="0"/>
              <a:t>Classifier Accuracy: Single keys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9475" y="1790700"/>
            <a:ext cx="5410200" cy="3397250"/>
          </a:xfrm>
        </p:spPr>
      </p:pic>
      <p:sp>
        <p:nvSpPr>
          <p:cNvPr id="7" name="Rounded Rectangle 6"/>
          <p:cNvSpPr>
            <a:spLocks noChangeArrowheads="1"/>
          </p:cNvSpPr>
          <p:nvPr/>
        </p:nvSpPr>
        <p:spPr bwMode="auto">
          <a:xfrm>
            <a:off x="2136776" y="5305147"/>
            <a:ext cx="8113713" cy="867053"/>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dirty="0">
                <a:solidFill>
                  <a:srgbClr val="FF0000"/>
                </a:solidFill>
              </a:rPr>
              <a:t>83%</a:t>
            </a:r>
            <a:r>
              <a:rPr lang="en-US" altLang="en-US" sz="2400" b="1" dirty="0"/>
              <a:t> 10-fold cross validation accuracy averaged over all keys and all users</a:t>
            </a:r>
          </a:p>
        </p:txBody>
      </p:sp>
      <p:sp>
        <p:nvSpPr>
          <p:cNvPr id="8" name="Content Placeholder 2"/>
          <p:cNvSpPr txBox="1">
            <a:spLocks/>
          </p:cNvSpPr>
          <p:nvPr/>
        </p:nvSpPr>
        <p:spPr bwMode="auto">
          <a:xfrm>
            <a:off x="2020888" y="1012825"/>
            <a:ext cx="82296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accent2"/>
              </a:buClr>
              <a:buFont typeface="Wingdings" panose="05000000000000000000" pitchFamily="2" charset="2"/>
              <a:buChar char="v"/>
              <a:defRPr sz="2800" baseline="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aseline="0">
                <a:solidFill>
                  <a:schemeClr val="tx1"/>
                </a:solidFill>
                <a:latin typeface="Arial" pitchFamily="34" charset="0"/>
              </a:defRPr>
            </a:lvl2pPr>
            <a:lvl3pPr marL="1143000" indent="-228600" algn="l" rtl="0" eaLnBrk="0" fontAlgn="base" hangingPunct="0">
              <a:spcBef>
                <a:spcPct val="20000"/>
              </a:spcBef>
              <a:spcAft>
                <a:spcPct val="0"/>
              </a:spcAft>
              <a:buChar char="•"/>
              <a:defRPr sz="2000" baseline="0">
                <a:solidFill>
                  <a:schemeClr val="tx1"/>
                </a:solidFill>
                <a:latin typeface="Arial" pitchFamily="34" charset="0"/>
              </a:defRPr>
            </a:lvl3pPr>
            <a:lvl4pPr marL="1600200" indent="-228600" algn="l" rtl="0" eaLnBrk="0" fontAlgn="base" hangingPunct="0">
              <a:spcBef>
                <a:spcPct val="20000"/>
              </a:spcBef>
              <a:spcAft>
                <a:spcPct val="0"/>
              </a:spcAft>
              <a:buChar char="–"/>
              <a:defRPr sz="1800" baseline="0">
                <a:solidFill>
                  <a:schemeClr val="tx1"/>
                </a:solidFill>
                <a:latin typeface="Arial" pitchFamily="34" charset="0"/>
              </a:defRPr>
            </a:lvl4pPr>
            <a:lvl5pPr marL="2057400" indent="-228600" algn="l" rtl="0" eaLnBrk="0" fontAlgn="base" hangingPunct="0">
              <a:spcBef>
                <a:spcPct val="20000"/>
              </a:spcBef>
              <a:spcAft>
                <a:spcPct val="0"/>
              </a:spcAft>
              <a:buChar char="»"/>
              <a:defRPr sz="1800" baseline="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b="1" kern="0" dirty="0"/>
              <a:t>                          Experiment [1] </a:t>
            </a:r>
            <a:br>
              <a:rPr lang="en-US" b="1" kern="0" dirty="0"/>
            </a:br>
            <a:r>
              <a:rPr lang="en-US" b="1" kern="0" dirty="0"/>
              <a:t>        </a:t>
            </a:r>
            <a:r>
              <a:rPr lang="en-US" sz="2400" kern="0" dirty="0"/>
              <a:t>Keys </a:t>
            </a:r>
            <a:r>
              <a:rPr lang="en-US" sz="2400" kern="0" dirty="0">
                <a:solidFill>
                  <a:srgbClr val="FF0000"/>
                </a:solidFill>
              </a:rPr>
              <a:t>A-Z</a:t>
            </a:r>
            <a:r>
              <a:rPr lang="en-US" sz="2400" kern="0" dirty="0"/>
              <a:t>, </a:t>
            </a:r>
            <a:r>
              <a:rPr lang="en-US" sz="2400" kern="0" dirty="0">
                <a:solidFill>
                  <a:srgbClr val="FF0000"/>
                </a:solidFill>
              </a:rPr>
              <a:t>0-9</a:t>
            </a:r>
            <a:r>
              <a:rPr lang="en-US" sz="2400" kern="0" dirty="0"/>
              <a:t> &amp; </a:t>
            </a:r>
            <a:r>
              <a:rPr lang="en-US" sz="2400" kern="0" dirty="0">
                <a:solidFill>
                  <a:srgbClr val="FF0000"/>
                </a:solidFill>
              </a:rPr>
              <a:t>Space Bar</a:t>
            </a:r>
            <a:r>
              <a:rPr lang="en-US" sz="2400" kern="0" dirty="0"/>
              <a:t>.</a:t>
            </a:r>
            <a:r>
              <a:rPr lang="en-US" sz="2400" kern="0" dirty="0">
                <a:solidFill>
                  <a:srgbClr val="FF0000"/>
                </a:solidFill>
              </a:rPr>
              <a:t> </a:t>
            </a:r>
            <a:r>
              <a:rPr lang="en-US" sz="2400" kern="0"/>
              <a:t>Samples/key </a:t>
            </a:r>
            <a:r>
              <a:rPr lang="en-US" sz="2400" kern="0" dirty="0"/>
              <a:t>= </a:t>
            </a:r>
            <a:r>
              <a:rPr lang="en-US" sz="2400" kern="0" dirty="0">
                <a:solidFill>
                  <a:srgbClr val="FF0000"/>
                </a:solidFill>
              </a:rPr>
              <a:t>30 </a:t>
            </a:r>
            <a:endParaRPr lang="en-US" kern="0" dirty="0">
              <a:solidFill>
                <a:srgbClr val="FF0000"/>
              </a:solidFill>
            </a:endParaRPr>
          </a:p>
        </p:txBody>
      </p:sp>
      <p:sp>
        <p:nvSpPr>
          <p:cNvPr id="9" name="Oval 8"/>
          <p:cNvSpPr>
            <a:spLocks noChangeArrowheads="1"/>
          </p:cNvSpPr>
          <p:nvPr/>
        </p:nvSpPr>
        <p:spPr bwMode="auto">
          <a:xfrm>
            <a:off x="5486400" y="2071688"/>
            <a:ext cx="457200" cy="4572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en-US" altLang="en-US" sz="1800"/>
          </a:p>
        </p:txBody>
      </p:sp>
      <p:sp>
        <p:nvSpPr>
          <p:cNvPr id="11" name="Rounded Rectangle 10"/>
          <p:cNvSpPr>
            <a:spLocks noChangeArrowheads="1"/>
          </p:cNvSpPr>
          <p:nvPr/>
        </p:nvSpPr>
        <p:spPr bwMode="auto">
          <a:xfrm>
            <a:off x="7688263" y="2300288"/>
            <a:ext cx="2690812" cy="2347912"/>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dirty="0"/>
              <a:t>Slightly smaller accuracies in case of all keys</a:t>
            </a:r>
          </a:p>
          <a:p>
            <a:pPr algn="ctr" eaLnBrk="1" hangingPunct="1">
              <a:spcBef>
                <a:spcPct val="0"/>
              </a:spcBef>
              <a:buClrTx/>
              <a:buFontTx/>
              <a:buNone/>
            </a:pPr>
            <a:endParaRPr lang="en-US" altLang="en-US" sz="500" b="1" dirty="0">
              <a:solidFill>
                <a:srgbClr val="FF0000"/>
              </a:solidFill>
            </a:endParaRPr>
          </a:p>
          <a:p>
            <a:pPr algn="ctr" eaLnBrk="1" hangingPunct="1">
              <a:spcBef>
                <a:spcPct val="0"/>
              </a:spcBef>
              <a:buClrTx/>
              <a:buFontTx/>
              <a:buNone/>
            </a:pPr>
            <a:endParaRPr lang="en-US" altLang="en-US" sz="500" b="1" dirty="0">
              <a:solidFill>
                <a:srgbClr val="FF0000"/>
              </a:solidFill>
            </a:endParaRPr>
          </a:p>
          <a:p>
            <a:pPr algn="ctr" eaLnBrk="1" hangingPunct="1">
              <a:spcBef>
                <a:spcPct val="0"/>
              </a:spcBef>
              <a:buClrTx/>
              <a:buFontTx/>
              <a:buNone/>
            </a:pPr>
            <a:r>
              <a:rPr lang="en-US" altLang="en-US" sz="2000" b="1" dirty="0">
                <a:solidFill>
                  <a:srgbClr val="FF0000"/>
                </a:solidFill>
              </a:rPr>
              <a:t>Reason: </a:t>
            </a:r>
            <a:r>
              <a:rPr lang="en-US" altLang="en-US" sz="2000" b="1" dirty="0">
                <a:solidFill>
                  <a:srgbClr val="009242"/>
                </a:solidFill>
              </a:rPr>
              <a:t>Similarity of QWE row with digit keys</a:t>
            </a:r>
            <a:endParaRPr lang="en-US" altLang="en-US" sz="2000" b="1" dirty="0"/>
          </a:p>
        </p:txBody>
      </p:sp>
      <p:cxnSp>
        <p:nvCxnSpPr>
          <p:cNvPr id="12" name="Straight Arrow Connector 11"/>
          <p:cNvCxnSpPr>
            <a:cxnSpLocks noChangeShapeType="1"/>
            <a:endCxn id="11" idx="1"/>
          </p:cNvCxnSpPr>
          <p:nvPr/>
        </p:nvCxnSpPr>
        <p:spPr bwMode="auto">
          <a:xfrm>
            <a:off x="5943601" y="2300288"/>
            <a:ext cx="1744663" cy="11747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
        <p:nvSpPr>
          <p:cNvPr id="14" name="TextBox 13"/>
          <p:cNvSpPr txBox="1"/>
          <p:nvPr/>
        </p:nvSpPr>
        <p:spPr>
          <a:xfrm>
            <a:off x="4596413" y="4907270"/>
            <a:ext cx="889987" cy="338554"/>
          </a:xfrm>
          <a:prstGeom prst="rect">
            <a:avLst/>
          </a:prstGeom>
          <a:solidFill>
            <a:schemeClr val="bg1"/>
          </a:solidFill>
        </p:spPr>
        <p:txBody>
          <a:bodyPr wrap="none" rtlCol="0">
            <a:spAutoFit/>
          </a:bodyPr>
          <a:lstStyle/>
          <a:p>
            <a:pPr>
              <a:buNone/>
            </a:pPr>
            <a:r>
              <a:rPr lang="en-US" sz="1600" b="1" dirty="0" smtClean="0">
                <a:solidFill>
                  <a:schemeClr val="tx2">
                    <a:lumMod val="85000"/>
                    <a:lumOff val="15000"/>
                  </a:schemeClr>
                </a:solidFill>
                <a:latin typeface="Calibri" panose="020F0502020204030204" pitchFamily="34" charset="0"/>
              </a:rPr>
              <a:t>User IDs</a:t>
            </a:r>
            <a:endParaRPr lang="en-US" sz="2000" b="1" dirty="0">
              <a:solidFill>
                <a:schemeClr val="tx2">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4029345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487488" y="20638"/>
            <a:ext cx="9296400" cy="914400"/>
          </a:xfrm>
        </p:spPr>
        <p:txBody>
          <a:bodyPr/>
          <a:lstStyle/>
          <a:p>
            <a:r>
              <a:rPr lang="en-US" altLang="en-US" dirty="0" smtClean="0"/>
              <a:t>Classifier Accuracy: Single keys</a:t>
            </a:r>
          </a:p>
        </p:txBody>
      </p:sp>
      <p:sp>
        <p:nvSpPr>
          <p:cNvPr id="4" name="Content Placeholder 2"/>
          <p:cNvSpPr txBox="1">
            <a:spLocks/>
          </p:cNvSpPr>
          <p:nvPr/>
        </p:nvSpPr>
        <p:spPr bwMode="auto">
          <a:xfrm>
            <a:off x="2020888" y="1012825"/>
            <a:ext cx="82296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accent2"/>
              </a:buClr>
              <a:buFont typeface="Wingdings" panose="05000000000000000000" pitchFamily="2" charset="2"/>
              <a:buChar char="v"/>
              <a:defRPr sz="2800" baseline="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aseline="0">
                <a:solidFill>
                  <a:schemeClr val="tx1"/>
                </a:solidFill>
                <a:latin typeface="Arial" pitchFamily="34" charset="0"/>
              </a:defRPr>
            </a:lvl2pPr>
            <a:lvl3pPr marL="1143000" indent="-228600" algn="l" rtl="0" eaLnBrk="0" fontAlgn="base" hangingPunct="0">
              <a:spcBef>
                <a:spcPct val="20000"/>
              </a:spcBef>
              <a:spcAft>
                <a:spcPct val="0"/>
              </a:spcAft>
              <a:buChar char="•"/>
              <a:defRPr sz="2000" baseline="0">
                <a:solidFill>
                  <a:schemeClr val="tx1"/>
                </a:solidFill>
                <a:latin typeface="Arial" pitchFamily="34" charset="0"/>
              </a:defRPr>
            </a:lvl3pPr>
            <a:lvl4pPr marL="1600200" indent="-228600" algn="l" rtl="0" eaLnBrk="0" fontAlgn="base" hangingPunct="0">
              <a:spcBef>
                <a:spcPct val="20000"/>
              </a:spcBef>
              <a:spcAft>
                <a:spcPct val="0"/>
              </a:spcAft>
              <a:buChar char="–"/>
              <a:defRPr sz="1800" baseline="0">
                <a:solidFill>
                  <a:schemeClr val="tx1"/>
                </a:solidFill>
                <a:latin typeface="Arial" pitchFamily="34" charset="0"/>
              </a:defRPr>
            </a:lvl4pPr>
            <a:lvl5pPr marL="2057400" indent="-228600" algn="l" rtl="0" eaLnBrk="0" fontAlgn="base" hangingPunct="0">
              <a:spcBef>
                <a:spcPct val="20000"/>
              </a:spcBef>
              <a:spcAft>
                <a:spcPct val="0"/>
              </a:spcAft>
              <a:buChar char="»"/>
              <a:defRPr sz="1800" baseline="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2400" dirty="0">
                <a:latin typeface="Arial Rounded MT Bold" pitchFamily="34" charset="0"/>
              </a:rPr>
              <a:t>            Experiment [2] </a:t>
            </a:r>
            <a:r>
              <a:rPr lang="en-US" kern="0" dirty="0"/>
              <a:t>– Performed for </a:t>
            </a:r>
            <a:r>
              <a:rPr lang="en-US" kern="0" dirty="0">
                <a:solidFill>
                  <a:srgbClr val="FF0000"/>
                </a:solidFill>
              </a:rPr>
              <a:t>user #10</a:t>
            </a:r>
          </a:p>
          <a:p>
            <a:pPr marL="457200" lvl="1" indent="0" eaLnBrk="1" hangingPunct="1">
              <a:buNone/>
              <a:defRPr/>
            </a:pPr>
            <a:r>
              <a:rPr lang="en-US" dirty="0"/>
              <a:t>Changing percentage of training set from </a:t>
            </a:r>
            <a:r>
              <a:rPr lang="en-US" dirty="0">
                <a:solidFill>
                  <a:srgbClr val="FF0000"/>
                </a:solidFill>
              </a:rPr>
              <a:t>50%</a:t>
            </a:r>
            <a:r>
              <a:rPr lang="en-US" dirty="0"/>
              <a:t> to </a:t>
            </a:r>
            <a:r>
              <a:rPr lang="en-US" dirty="0">
                <a:solidFill>
                  <a:srgbClr val="FF0000"/>
                </a:solidFill>
              </a:rPr>
              <a:t>90%</a:t>
            </a:r>
          </a:p>
          <a:p>
            <a:pPr marL="457200" lvl="1" indent="0" eaLnBrk="1" hangingPunct="1">
              <a:buNone/>
              <a:defRPr/>
            </a:pPr>
            <a:r>
              <a:rPr lang="en-US" kern="0" dirty="0"/>
              <a:t>           Keys tested </a:t>
            </a:r>
            <a:r>
              <a:rPr lang="en-US" kern="0" dirty="0">
                <a:solidFill>
                  <a:srgbClr val="FF0000"/>
                </a:solidFill>
              </a:rPr>
              <a:t>A-Z</a:t>
            </a:r>
            <a:r>
              <a:rPr lang="en-US" kern="0" dirty="0">
                <a:solidFill>
                  <a:schemeClr val="tx2"/>
                </a:solidFill>
              </a:rPr>
              <a:t>.</a:t>
            </a:r>
            <a:r>
              <a:rPr lang="en-US" kern="0" dirty="0">
                <a:solidFill>
                  <a:srgbClr val="FF0000"/>
                </a:solidFill>
              </a:rPr>
              <a:t> </a:t>
            </a:r>
            <a:r>
              <a:rPr lang="en-US" kern="0" dirty="0"/>
              <a:t>Samples/key = </a:t>
            </a:r>
            <a:r>
              <a:rPr lang="en-US" kern="0" dirty="0">
                <a:solidFill>
                  <a:srgbClr val="FF0000"/>
                </a:solidFill>
              </a:rPr>
              <a:t>80</a:t>
            </a:r>
            <a:endParaRPr lang="en-US" dirty="0"/>
          </a:p>
          <a:p>
            <a:pPr marL="0" indent="0">
              <a:buNone/>
              <a:defRPr/>
            </a:pPr>
            <a:r>
              <a:rPr lang="en-US" b="1" kern="0" dirty="0"/>
              <a:t/>
            </a:r>
            <a:br>
              <a:rPr lang="en-US" b="1" kern="0" dirty="0"/>
            </a:br>
            <a:endParaRPr lang="en-US" kern="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43200"/>
            <a:ext cx="44196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7234237" y="2557463"/>
            <a:ext cx="2414588" cy="1447800"/>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t>Multifold cross validated accuracies stayed </a:t>
            </a:r>
            <a:r>
              <a:rPr lang="en-US" altLang="en-US" sz="2000" b="1">
                <a:solidFill>
                  <a:srgbClr val="FF0000"/>
                </a:solidFill>
              </a:rPr>
              <a:t>&gt;= 80%</a:t>
            </a:r>
          </a:p>
        </p:txBody>
      </p:sp>
      <p:sp>
        <p:nvSpPr>
          <p:cNvPr id="7" name="Rounded Rectangle 6"/>
          <p:cNvSpPr>
            <a:spLocks noChangeArrowheads="1"/>
          </p:cNvSpPr>
          <p:nvPr/>
        </p:nvSpPr>
        <p:spPr bwMode="auto">
          <a:xfrm>
            <a:off x="7234237" y="4267200"/>
            <a:ext cx="2414588" cy="1752600"/>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dirty="0"/>
              <a:t>Accuracies for keys like</a:t>
            </a:r>
            <a:r>
              <a:rPr lang="en-US" altLang="en-US" sz="2000" b="1" dirty="0">
                <a:solidFill>
                  <a:srgbClr val="FF0000"/>
                </a:solidFill>
              </a:rPr>
              <a:t> </a:t>
            </a:r>
            <a:br>
              <a:rPr lang="en-US" altLang="en-US" sz="2000" b="1" dirty="0">
                <a:solidFill>
                  <a:srgbClr val="FF0000"/>
                </a:solidFill>
              </a:rPr>
            </a:br>
            <a:r>
              <a:rPr lang="en-US" altLang="en-US" sz="2000" b="1" dirty="0">
                <a:solidFill>
                  <a:srgbClr val="FF0000"/>
                </a:solidFill>
              </a:rPr>
              <a:t>‘j’, ‘k’, ‘v’, ‘e’ </a:t>
            </a:r>
            <a:r>
              <a:rPr lang="en-US" altLang="en-US" sz="2000" b="1" dirty="0"/>
              <a:t>dropped </a:t>
            </a:r>
            <a:br>
              <a:rPr lang="en-US" altLang="en-US" sz="2000" b="1" dirty="0"/>
            </a:br>
            <a:r>
              <a:rPr lang="en-US" altLang="en-US" sz="2000" b="1" dirty="0">
                <a:solidFill>
                  <a:srgbClr val="FF0000"/>
                </a:solidFill>
              </a:rPr>
              <a:t>&lt; 60%</a:t>
            </a:r>
            <a:br>
              <a:rPr lang="en-US" altLang="en-US" sz="2000" b="1" dirty="0">
                <a:solidFill>
                  <a:srgbClr val="FF0000"/>
                </a:solidFill>
              </a:rPr>
            </a:br>
            <a:r>
              <a:rPr lang="en-US" altLang="en-US" sz="2000" b="1" dirty="0">
                <a:solidFill>
                  <a:srgbClr val="FF0000"/>
                </a:solidFill>
              </a:rPr>
              <a:t>	</a:t>
            </a:r>
          </a:p>
        </p:txBody>
      </p:sp>
      <p:cxnSp>
        <p:nvCxnSpPr>
          <p:cNvPr id="12" name="Straight Arrow Connector 11"/>
          <p:cNvCxnSpPr>
            <a:cxnSpLocks noChangeShapeType="1"/>
            <a:stCxn id="13" idx="6"/>
            <a:endCxn id="7" idx="1"/>
          </p:cNvCxnSpPr>
          <p:nvPr/>
        </p:nvCxnSpPr>
        <p:spPr bwMode="auto">
          <a:xfrm>
            <a:off x="3163887" y="4735514"/>
            <a:ext cx="4070350" cy="407987"/>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3" name="Oval 12"/>
          <p:cNvSpPr>
            <a:spLocks noChangeArrowheads="1"/>
          </p:cNvSpPr>
          <p:nvPr/>
        </p:nvSpPr>
        <p:spPr bwMode="auto">
          <a:xfrm>
            <a:off x="2859087" y="4579938"/>
            <a:ext cx="304800" cy="311150"/>
          </a:xfrm>
          <a:prstGeom prst="ellipse">
            <a:avLst/>
          </a:prstGeom>
          <a:solidFill>
            <a:srgbClr val="FF0000"/>
          </a:solid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en-US" altLang="en-US" sz="1800"/>
          </a:p>
        </p:txBody>
      </p:sp>
      <p:sp>
        <p:nvSpPr>
          <p:cNvPr id="10"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929171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31976" y="0"/>
            <a:ext cx="8607425" cy="914400"/>
          </a:xfrm>
        </p:spPr>
        <p:txBody>
          <a:bodyPr/>
          <a:lstStyle/>
          <a:p>
            <a:r>
              <a:rPr lang="en-US" altLang="en-US" smtClean="0"/>
              <a:t>Classifier Accuracy: Sentences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9278" y="1163820"/>
            <a:ext cx="4805362"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1981200" y="1189331"/>
            <a:ext cx="35814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accent2"/>
              </a:buClr>
              <a:buFont typeface="Wingdings" panose="05000000000000000000" pitchFamily="2" charset="2"/>
              <a:buChar char="v"/>
              <a:defRPr sz="2800" baseline="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aseline="0">
                <a:solidFill>
                  <a:schemeClr val="tx1"/>
                </a:solidFill>
                <a:latin typeface="Arial" pitchFamily="34" charset="0"/>
              </a:defRPr>
            </a:lvl2pPr>
            <a:lvl3pPr marL="1143000" indent="-228600" algn="l" rtl="0" eaLnBrk="0" fontAlgn="base" hangingPunct="0">
              <a:spcBef>
                <a:spcPct val="20000"/>
              </a:spcBef>
              <a:spcAft>
                <a:spcPct val="0"/>
              </a:spcAft>
              <a:buChar char="•"/>
              <a:defRPr sz="2000" baseline="0">
                <a:solidFill>
                  <a:schemeClr val="tx1"/>
                </a:solidFill>
                <a:latin typeface="Arial" pitchFamily="34" charset="0"/>
              </a:defRPr>
            </a:lvl3pPr>
            <a:lvl4pPr marL="1600200" indent="-228600" algn="l" rtl="0" eaLnBrk="0" fontAlgn="base" hangingPunct="0">
              <a:spcBef>
                <a:spcPct val="20000"/>
              </a:spcBef>
              <a:spcAft>
                <a:spcPct val="0"/>
              </a:spcAft>
              <a:buChar char="–"/>
              <a:defRPr sz="1800" baseline="0">
                <a:solidFill>
                  <a:schemeClr val="tx1"/>
                </a:solidFill>
                <a:latin typeface="Arial" pitchFamily="34" charset="0"/>
              </a:defRPr>
            </a:lvl4pPr>
            <a:lvl5pPr marL="2057400" indent="-228600" algn="l" rtl="0" eaLnBrk="0" fontAlgn="base" hangingPunct="0">
              <a:spcBef>
                <a:spcPct val="20000"/>
              </a:spcBef>
              <a:spcAft>
                <a:spcPct val="0"/>
              </a:spcAft>
              <a:buChar char="»"/>
              <a:defRPr sz="1800" baseline="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b="1" kern="0" dirty="0"/>
              <a:t>Experiment [1]</a:t>
            </a:r>
          </a:p>
          <a:p>
            <a:pPr marL="0" indent="0">
              <a:buNone/>
              <a:defRPr/>
            </a:pPr>
            <a:r>
              <a:rPr lang="en-US" b="1" kern="0" dirty="0">
                <a:solidFill>
                  <a:srgbClr val="FF0000"/>
                </a:solidFill>
              </a:rPr>
              <a:t> </a:t>
            </a:r>
            <a:r>
              <a:rPr lang="en-US" b="1" kern="0" dirty="0"/>
              <a:t>-</a:t>
            </a:r>
            <a:r>
              <a:rPr lang="en-US" b="1" kern="0" dirty="0">
                <a:solidFill>
                  <a:srgbClr val="FF0000"/>
                </a:solidFill>
              </a:rPr>
              <a:t> </a:t>
            </a:r>
            <a:r>
              <a:rPr lang="en-US" sz="2400" kern="0" dirty="0"/>
              <a:t>Users typed </a:t>
            </a:r>
            <a:r>
              <a:rPr lang="en-US" sz="2400" kern="0" dirty="0">
                <a:solidFill>
                  <a:srgbClr val="FF0000"/>
                </a:solidFill>
              </a:rPr>
              <a:t>1 </a:t>
            </a:r>
            <a:r>
              <a:rPr lang="en-US" sz="2400" kern="0" dirty="0"/>
              <a:t>sentence   </a:t>
            </a:r>
            <a:br>
              <a:rPr lang="en-US" sz="2400" kern="0" dirty="0"/>
            </a:br>
            <a:r>
              <a:rPr lang="en-US" sz="2400" kern="0" dirty="0"/>
              <a:t>    with </a:t>
            </a:r>
            <a:r>
              <a:rPr lang="en-US" sz="2400" kern="0" dirty="0">
                <a:solidFill>
                  <a:srgbClr val="FF0000"/>
                </a:solidFill>
              </a:rPr>
              <a:t>2</a:t>
            </a:r>
            <a:r>
              <a:rPr lang="en-US" sz="2400" kern="0" dirty="0"/>
              <a:t> repetitions </a:t>
            </a:r>
          </a:p>
          <a:p>
            <a:pPr marL="0" indent="0">
              <a:buNone/>
              <a:defRPr/>
            </a:pPr>
            <a:r>
              <a:rPr lang="en-US" b="1" kern="0" dirty="0"/>
              <a:t> - </a:t>
            </a:r>
            <a:r>
              <a:rPr lang="en-US" sz="2400" kern="0" dirty="0">
                <a:solidFill>
                  <a:srgbClr val="FF0000"/>
                </a:solidFill>
              </a:rPr>
              <a:t>30</a:t>
            </a:r>
            <a:r>
              <a:rPr lang="en-US" sz="2400" kern="0" dirty="0"/>
              <a:t> training samples </a:t>
            </a:r>
            <a:br>
              <a:rPr lang="en-US" sz="2400" kern="0" dirty="0"/>
            </a:br>
            <a:r>
              <a:rPr lang="en-US" sz="2400" kern="0" dirty="0"/>
              <a:t>    per key</a:t>
            </a:r>
            <a:r>
              <a:rPr lang="en-US" kern="0" dirty="0"/>
              <a:t/>
            </a:r>
            <a:br>
              <a:rPr lang="en-US" kern="0" dirty="0"/>
            </a:br>
            <a:r>
              <a:rPr lang="en-US" kern="0" dirty="0"/>
              <a:t/>
            </a:r>
            <a:br>
              <a:rPr lang="en-US" kern="0" dirty="0"/>
            </a:br>
            <a:r>
              <a:rPr lang="en-US" kern="0" dirty="0"/>
              <a:t/>
            </a:r>
            <a:br>
              <a:rPr lang="en-US" kern="0" dirty="0"/>
            </a:br>
            <a:endParaRPr lang="en-US" kern="0" dirty="0"/>
          </a:p>
        </p:txBody>
      </p:sp>
      <p:sp>
        <p:nvSpPr>
          <p:cNvPr id="6" name="Rounded Rectangle 5"/>
          <p:cNvSpPr>
            <a:spLocks noChangeArrowheads="1"/>
          </p:cNvSpPr>
          <p:nvPr/>
        </p:nvSpPr>
        <p:spPr bwMode="auto">
          <a:xfrm>
            <a:off x="2363787" y="4740642"/>
            <a:ext cx="7543800" cy="620713"/>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t>Average accuracy of </a:t>
            </a:r>
            <a:r>
              <a:rPr lang="en-US" altLang="en-US" sz="2800" b="1">
                <a:solidFill>
                  <a:srgbClr val="FF0000"/>
                </a:solidFill>
              </a:rPr>
              <a:t>77.43%</a:t>
            </a:r>
            <a:r>
              <a:rPr lang="en-US" altLang="en-US" sz="2800" b="1"/>
              <a:t> over all users</a:t>
            </a:r>
          </a:p>
        </p:txBody>
      </p:sp>
      <p:sp>
        <p:nvSpPr>
          <p:cNvPr id="8"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
        <p:nvSpPr>
          <p:cNvPr id="2" name="TextBox 1"/>
          <p:cNvSpPr txBox="1"/>
          <p:nvPr/>
        </p:nvSpPr>
        <p:spPr>
          <a:xfrm>
            <a:off x="7696200" y="4285397"/>
            <a:ext cx="974947" cy="369332"/>
          </a:xfrm>
          <a:prstGeom prst="rect">
            <a:avLst/>
          </a:prstGeom>
          <a:solidFill>
            <a:schemeClr val="bg1"/>
          </a:solidFill>
        </p:spPr>
        <p:txBody>
          <a:bodyPr wrap="none" rtlCol="0">
            <a:spAutoFit/>
          </a:bodyPr>
          <a:lstStyle/>
          <a:p>
            <a:pPr>
              <a:buNone/>
            </a:pPr>
            <a:r>
              <a:rPr lang="en-US" sz="1800" b="1" dirty="0" smtClean="0">
                <a:solidFill>
                  <a:schemeClr val="tx2">
                    <a:lumMod val="85000"/>
                    <a:lumOff val="15000"/>
                  </a:schemeClr>
                </a:solidFill>
                <a:latin typeface="Calibri" panose="020F0502020204030204" pitchFamily="34" charset="0"/>
              </a:rPr>
              <a:t>User IDs</a:t>
            </a:r>
            <a:endParaRPr lang="en-US" b="1" dirty="0">
              <a:solidFill>
                <a:schemeClr val="tx2">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2882414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31976" y="0"/>
            <a:ext cx="8607425" cy="914400"/>
          </a:xfrm>
        </p:spPr>
        <p:txBody>
          <a:bodyPr/>
          <a:lstStyle/>
          <a:p>
            <a:r>
              <a:rPr lang="en-US" altLang="en-US" smtClean="0"/>
              <a:t>Classifier Accuracy: Sentences</a:t>
            </a:r>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905001"/>
            <a:ext cx="60198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a:spLocks noChangeArrowheads="1"/>
          </p:cNvSpPr>
          <p:nvPr/>
        </p:nvSpPr>
        <p:spPr bwMode="auto">
          <a:xfrm>
            <a:off x="2474913" y="5674594"/>
            <a:ext cx="7394574" cy="533400"/>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dirty="0"/>
              <a:t>Average accuracy increased from </a:t>
            </a:r>
            <a:r>
              <a:rPr lang="en-US" altLang="en-US" sz="2400" b="1" dirty="0">
                <a:solidFill>
                  <a:srgbClr val="FF0000"/>
                </a:solidFill>
              </a:rPr>
              <a:t>80% </a:t>
            </a:r>
            <a:r>
              <a:rPr lang="en-US" altLang="en-US" sz="2400" b="1" dirty="0"/>
              <a:t>to </a:t>
            </a:r>
            <a:r>
              <a:rPr lang="en-US" altLang="en-US" sz="2400" b="1" dirty="0">
                <a:solidFill>
                  <a:srgbClr val="FF0000"/>
                </a:solidFill>
              </a:rPr>
              <a:t>93.47%</a:t>
            </a:r>
            <a:endParaRPr lang="en-US" altLang="en-US" sz="2400" b="1" dirty="0"/>
          </a:p>
        </p:txBody>
      </p:sp>
      <p:sp>
        <p:nvSpPr>
          <p:cNvPr id="12" name="Content Placeholder 2"/>
          <p:cNvSpPr txBox="1">
            <a:spLocks/>
          </p:cNvSpPr>
          <p:nvPr/>
        </p:nvSpPr>
        <p:spPr bwMode="auto">
          <a:xfrm>
            <a:off x="2020888" y="1012825"/>
            <a:ext cx="82296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accent2"/>
              </a:buClr>
              <a:buFont typeface="Wingdings" panose="05000000000000000000" pitchFamily="2" charset="2"/>
              <a:buChar char="v"/>
              <a:defRPr sz="2800" baseline="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aseline="0">
                <a:solidFill>
                  <a:schemeClr val="tx1"/>
                </a:solidFill>
                <a:latin typeface="Arial" pitchFamily="34" charset="0"/>
              </a:defRPr>
            </a:lvl2pPr>
            <a:lvl3pPr marL="1143000" indent="-228600" algn="l" rtl="0" eaLnBrk="0" fontAlgn="base" hangingPunct="0">
              <a:spcBef>
                <a:spcPct val="20000"/>
              </a:spcBef>
              <a:spcAft>
                <a:spcPct val="0"/>
              </a:spcAft>
              <a:buChar char="•"/>
              <a:defRPr sz="2000" baseline="0">
                <a:solidFill>
                  <a:schemeClr val="tx1"/>
                </a:solidFill>
                <a:latin typeface="Arial" pitchFamily="34" charset="0"/>
              </a:defRPr>
            </a:lvl3pPr>
            <a:lvl4pPr marL="1600200" indent="-228600" algn="l" rtl="0" eaLnBrk="0" fontAlgn="base" hangingPunct="0">
              <a:spcBef>
                <a:spcPct val="20000"/>
              </a:spcBef>
              <a:spcAft>
                <a:spcPct val="0"/>
              </a:spcAft>
              <a:buChar char="–"/>
              <a:defRPr sz="1800" baseline="0">
                <a:solidFill>
                  <a:schemeClr val="tx1"/>
                </a:solidFill>
                <a:latin typeface="Arial" pitchFamily="34" charset="0"/>
              </a:defRPr>
            </a:lvl4pPr>
            <a:lvl5pPr marL="2057400" indent="-228600" algn="l" rtl="0" eaLnBrk="0" fontAlgn="base" hangingPunct="0">
              <a:spcBef>
                <a:spcPct val="20000"/>
              </a:spcBef>
              <a:spcAft>
                <a:spcPct val="0"/>
              </a:spcAft>
              <a:buChar char="»"/>
              <a:defRPr sz="1800" baseline="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b="1" kern="0" dirty="0"/>
              <a:t>          Experiment [2] </a:t>
            </a:r>
            <a:r>
              <a:rPr lang="en-US" kern="0" dirty="0"/>
              <a:t>– Performed for </a:t>
            </a:r>
            <a:r>
              <a:rPr lang="en-US" kern="0" dirty="0">
                <a:solidFill>
                  <a:srgbClr val="FF0000"/>
                </a:solidFill>
              </a:rPr>
              <a:t>user #10</a:t>
            </a:r>
            <a:r>
              <a:rPr lang="en-US" kern="0" dirty="0"/>
              <a:t/>
            </a:r>
            <a:br>
              <a:rPr lang="en-US" kern="0" dirty="0"/>
            </a:br>
            <a:r>
              <a:rPr lang="en-US" kern="0" dirty="0"/>
              <a:t>           </a:t>
            </a:r>
            <a:r>
              <a:rPr lang="en-US" sz="2400" kern="0" dirty="0">
                <a:solidFill>
                  <a:srgbClr val="FF0000"/>
                </a:solidFill>
              </a:rPr>
              <a:t>80 </a:t>
            </a:r>
            <a:r>
              <a:rPr lang="en-US" sz="2400" kern="0" dirty="0"/>
              <a:t>training samples, </a:t>
            </a:r>
            <a:r>
              <a:rPr lang="en-US" sz="2400" kern="0" dirty="0">
                <a:solidFill>
                  <a:srgbClr val="FF0000"/>
                </a:solidFill>
              </a:rPr>
              <a:t>5</a:t>
            </a:r>
            <a:r>
              <a:rPr lang="en-US" sz="2400" kern="0" dirty="0"/>
              <a:t> sentences, </a:t>
            </a:r>
            <a:r>
              <a:rPr lang="en-US" sz="2400" kern="0" dirty="0">
                <a:solidFill>
                  <a:srgbClr val="FF0000"/>
                </a:solidFill>
              </a:rPr>
              <a:t>5</a:t>
            </a:r>
            <a:r>
              <a:rPr lang="en-US" sz="2400" kern="0" dirty="0"/>
              <a:t> repetitions</a:t>
            </a:r>
          </a:p>
        </p:txBody>
      </p:sp>
      <p:sp>
        <p:nvSpPr>
          <p:cNvPr id="7"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3905664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831976" y="0"/>
            <a:ext cx="8607425" cy="914400"/>
          </a:xfrm>
        </p:spPr>
        <p:txBody>
          <a:bodyPr/>
          <a:lstStyle/>
          <a:p>
            <a:r>
              <a:rPr lang="en-US" altLang="en-US" smtClean="0"/>
              <a:t>Limitations</a:t>
            </a:r>
          </a:p>
        </p:txBody>
      </p:sp>
      <p:sp>
        <p:nvSpPr>
          <p:cNvPr id="3" name="Content Placeholder 2"/>
          <p:cNvSpPr>
            <a:spLocks noGrp="1"/>
          </p:cNvSpPr>
          <p:nvPr>
            <p:ph idx="1"/>
          </p:nvPr>
        </p:nvSpPr>
        <p:spPr/>
        <p:txBody>
          <a:bodyPr/>
          <a:lstStyle/>
          <a:p>
            <a:pPr>
              <a:defRPr/>
            </a:pPr>
            <a:r>
              <a:rPr lang="en-US" dirty="0" smtClean="0"/>
              <a:t>Tested in interference </a:t>
            </a:r>
            <a:r>
              <a:rPr lang="en-US" dirty="0" smtClean="0"/>
              <a:t>free surroundings</a:t>
            </a:r>
          </a:p>
          <a:p>
            <a:pPr>
              <a:defRPr/>
            </a:pPr>
            <a:endParaRPr lang="en-US" sz="1050" dirty="0"/>
          </a:p>
          <a:p>
            <a:pPr>
              <a:defRPr/>
            </a:pPr>
            <a:r>
              <a:rPr lang="en-US" dirty="0"/>
              <a:t>A</a:t>
            </a:r>
            <a:r>
              <a:rPr lang="en-US" dirty="0" smtClean="0"/>
              <a:t>ffected by change in the positions of Wi-Fi devices</a:t>
            </a:r>
          </a:p>
          <a:p>
            <a:pPr>
              <a:defRPr/>
            </a:pPr>
            <a:endParaRPr lang="en-US" sz="1050" dirty="0"/>
          </a:p>
          <a:p>
            <a:pPr>
              <a:defRPr/>
            </a:pPr>
            <a:r>
              <a:rPr lang="en-US" dirty="0" smtClean="0"/>
              <a:t>Supports relatively slower typing speeds</a:t>
            </a:r>
          </a:p>
          <a:p>
            <a:pPr lvl="1" eaLnBrk="1" hangingPunct="1">
              <a:defRPr/>
            </a:pPr>
            <a:r>
              <a:rPr lang="en-US" dirty="0" smtClean="0">
                <a:solidFill>
                  <a:srgbClr val="FF0000"/>
                </a:solidFill>
              </a:rPr>
              <a:t>Approximately 15 words/minute</a:t>
            </a:r>
          </a:p>
          <a:p>
            <a:pPr lvl="1" eaLnBrk="1" hangingPunct="1">
              <a:defRPr/>
            </a:pPr>
            <a:endParaRPr lang="en-US" sz="1050" dirty="0"/>
          </a:p>
          <a:p>
            <a:pPr>
              <a:defRPr/>
            </a:pPr>
            <a:r>
              <a:rPr lang="en-US" dirty="0" smtClean="0"/>
              <a:t>Requires high CSI sampling rate</a:t>
            </a:r>
          </a:p>
          <a:p>
            <a:pPr lvl="1" eaLnBrk="1" hangingPunct="1">
              <a:defRPr/>
            </a:pPr>
            <a:r>
              <a:rPr lang="en-US" dirty="0" smtClean="0">
                <a:solidFill>
                  <a:srgbClr val="FF0000"/>
                </a:solidFill>
              </a:rPr>
              <a:t>Approximately 2500 samples/sec</a:t>
            </a:r>
          </a:p>
          <a:p>
            <a:pPr lvl="1" eaLnBrk="1" hangingPunct="1">
              <a:defRPr/>
            </a:pPr>
            <a:endParaRPr lang="en-US" sz="1050" dirty="0">
              <a:solidFill>
                <a:srgbClr val="FF0000"/>
              </a:solidFill>
            </a:endParaRPr>
          </a:p>
          <a:p>
            <a:pPr>
              <a:defRPr/>
            </a:pPr>
            <a:r>
              <a:rPr lang="en-US" dirty="0" smtClean="0"/>
              <a:t>Requires many training keystroke samples per key</a:t>
            </a:r>
          </a:p>
          <a:p>
            <a:pPr>
              <a:defRPr/>
            </a:pPr>
            <a:endParaRPr lang="en-US" dirty="0"/>
          </a:p>
        </p:txBody>
      </p:sp>
      <p:sp>
        <p:nvSpPr>
          <p:cNvPr id="5"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303871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831976" y="0"/>
            <a:ext cx="8607425" cy="914400"/>
          </a:xfrm>
        </p:spPr>
        <p:txBody>
          <a:bodyPr/>
          <a:lstStyle/>
          <a:p>
            <a:r>
              <a:rPr lang="en-US" altLang="en-US" smtClean="0"/>
              <a:t>Conclusions</a:t>
            </a:r>
          </a:p>
        </p:txBody>
      </p:sp>
      <p:sp>
        <p:nvSpPr>
          <p:cNvPr id="3" name="Content Placeholder 2"/>
          <p:cNvSpPr>
            <a:spLocks noGrp="1"/>
          </p:cNvSpPr>
          <p:nvPr>
            <p:ph idx="1"/>
          </p:nvPr>
        </p:nvSpPr>
        <p:spPr>
          <a:xfrm>
            <a:off x="457200" y="838200"/>
            <a:ext cx="11201400" cy="4800600"/>
          </a:xfrm>
        </p:spPr>
        <p:txBody>
          <a:bodyPr/>
          <a:lstStyle/>
          <a:p>
            <a:r>
              <a:rPr lang="en-US" altLang="en-US" dirty="0" smtClean="0"/>
              <a:t>Wi-Fi based keystroke recognition scheme</a:t>
            </a:r>
            <a:br>
              <a:rPr lang="en-US" altLang="en-US" dirty="0" smtClean="0"/>
            </a:br>
            <a:endParaRPr lang="en-US" altLang="en-US" dirty="0" smtClean="0"/>
          </a:p>
          <a:p>
            <a:r>
              <a:rPr lang="en-US" altLang="en-US" dirty="0"/>
              <a:t>C</a:t>
            </a:r>
            <a:r>
              <a:rPr lang="en-US" altLang="en-US" dirty="0" smtClean="0"/>
              <a:t>orrelations in Wi-Fi subcarriers can be leveraged to </a:t>
            </a:r>
            <a:r>
              <a:rPr lang="en-US" altLang="en-US" dirty="0" smtClean="0"/>
              <a:t>reduce noise</a:t>
            </a:r>
            <a:r>
              <a:rPr lang="en-US" altLang="en-US" dirty="0" smtClean="0"/>
              <a:t/>
            </a:r>
            <a:br>
              <a:rPr lang="en-US" altLang="en-US" dirty="0" smtClean="0"/>
            </a:br>
            <a:endParaRPr lang="en-US" altLang="en-US" dirty="0" smtClean="0"/>
          </a:p>
          <a:p>
            <a:r>
              <a:rPr lang="en-US" altLang="en-US" dirty="0" smtClean="0"/>
              <a:t>Propose a robust algorithm for keystroke extraction</a:t>
            </a:r>
          </a:p>
          <a:p>
            <a:endParaRPr lang="en-US" altLang="en-US" dirty="0" smtClean="0"/>
          </a:p>
          <a:p>
            <a:r>
              <a:rPr lang="en-US" altLang="en-US" dirty="0" smtClean="0"/>
              <a:t>Shapes of CSI waveforms </a:t>
            </a:r>
            <a:br>
              <a:rPr lang="en-US" altLang="en-US" dirty="0" smtClean="0"/>
            </a:br>
            <a:r>
              <a:rPr lang="en-US" altLang="en-US" dirty="0" smtClean="0">
                <a:sym typeface="Wingdings" panose="05000000000000000000" pitchFamily="2" charset="2"/>
              </a:rPr>
              <a:t></a:t>
            </a:r>
            <a:r>
              <a:rPr lang="en-US" altLang="en-US" dirty="0" smtClean="0"/>
              <a:t> effective features for recognition of small gestures</a:t>
            </a:r>
            <a:br>
              <a:rPr lang="en-US" altLang="en-US" dirty="0" smtClean="0"/>
            </a:br>
            <a:endParaRPr lang="en-US" altLang="en-US" dirty="0" smtClean="0"/>
          </a:p>
          <a:p>
            <a:r>
              <a:rPr lang="en-US" altLang="en-US" dirty="0" smtClean="0"/>
              <a:t>Wi-Key can achieve more than 90% keystroke recognition accuracy for reasonable typing speeds</a:t>
            </a:r>
          </a:p>
        </p:txBody>
      </p:sp>
      <p:sp>
        <p:nvSpPr>
          <p:cNvPr id="5"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13576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Keystroke Recognition</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ate Placeholder 3"/>
          <p:cNvSpPr>
            <a:spLocks noGrp="1"/>
          </p:cNvSpPr>
          <p:nvPr>
            <p:ph type="dt" sz="half" idx="2"/>
          </p:nvPr>
        </p:nvSpPr>
        <p:spPr/>
        <p:txBody>
          <a:bodyPr/>
          <a:lstStyle/>
          <a:p>
            <a:r>
              <a:rPr lang="en-US" altLang="zh-CN" smtClean="0"/>
              <a:t>Kamran Ali</a:t>
            </a:r>
            <a:endParaRPr lang="en-US" altLang="zh-CN" dirty="0"/>
          </a:p>
        </p:txBody>
      </p:sp>
      <p:pic>
        <p:nvPicPr>
          <p:cNvPr id="2050" name="Picture 2" descr="http://www.tau.ac.il/%7Etromer/acoustic/img/nobody-listen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65" y="1824632"/>
            <a:ext cx="4219372" cy="16525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52312" y="3515319"/>
            <a:ext cx="1300357" cy="923330"/>
          </a:xfrm>
          <a:prstGeom prst="rect">
            <a:avLst/>
          </a:prstGeom>
          <a:noFill/>
        </p:spPr>
        <p:txBody>
          <a:bodyPr wrap="none" lIns="91440" tIns="45720" rIns="91440" bIns="45720">
            <a:spAutoFit/>
          </a:bodyPr>
          <a:lstStyle/>
          <a:p>
            <a:pPr algn="ctr">
              <a:buNone/>
            </a:pPr>
            <a:r>
              <a:rPr lang="en-US" sz="5400" dirty="0">
                <a:ln w="0"/>
                <a:solidFill>
                  <a:srgbClr val="FF0000"/>
                </a:solidFill>
                <a:effectLst>
                  <a:outerShdw blurRad="38100" dist="19050" dir="2700000" algn="tl" rotWithShape="0">
                    <a:schemeClr val="dk1">
                      <a:alpha val="40000"/>
                    </a:schemeClr>
                  </a:outerShdw>
                </a:effectLst>
              </a:rPr>
              <a:t>Bad</a:t>
            </a:r>
          </a:p>
        </p:txBody>
      </p:sp>
      <p:pic>
        <p:nvPicPr>
          <p:cNvPr id="2052" name="Picture 4" descr="http://images.highspeedbackbone.net/skuimages/large/V10-1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66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29177" y="3477220"/>
            <a:ext cx="1723549" cy="923330"/>
          </a:xfrm>
          <a:prstGeom prst="rect">
            <a:avLst/>
          </a:prstGeom>
          <a:noFill/>
        </p:spPr>
        <p:txBody>
          <a:bodyPr wrap="none" lIns="91440" tIns="45720" rIns="91440" bIns="45720">
            <a:spAutoFit/>
          </a:bodyPr>
          <a:lstStyle/>
          <a:p>
            <a:pPr algn="ctr">
              <a:buNone/>
            </a:pPr>
            <a:r>
              <a:rPr lang="en-US" sz="5400" dirty="0">
                <a:ln w="0"/>
                <a:solidFill>
                  <a:srgbClr val="00B050"/>
                </a:solidFill>
                <a:effectLst>
                  <a:outerShdw blurRad="38100" dist="19050" dir="2700000" algn="tl" rotWithShape="0">
                    <a:schemeClr val="dk1">
                      <a:alpha val="40000"/>
                    </a:schemeClr>
                  </a:outerShdw>
                </a:effectLst>
              </a:rPr>
              <a:t>Good</a:t>
            </a:r>
          </a:p>
        </p:txBody>
      </p:sp>
      <p:sp>
        <p:nvSpPr>
          <p:cNvPr id="6" name="TextBox 5"/>
          <p:cNvSpPr txBox="1"/>
          <p:nvPr/>
        </p:nvSpPr>
        <p:spPr>
          <a:xfrm>
            <a:off x="6003446" y="4420344"/>
            <a:ext cx="3371436" cy="461665"/>
          </a:xfrm>
          <a:prstGeom prst="rect">
            <a:avLst/>
          </a:prstGeom>
          <a:noFill/>
        </p:spPr>
        <p:txBody>
          <a:bodyPr wrap="none" rtlCol="0">
            <a:spAutoFit/>
          </a:bodyPr>
          <a:lstStyle/>
          <a:p>
            <a:pPr>
              <a:buNone/>
            </a:pPr>
            <a:r>
              <a:rPr lang="en-US" dirty="0"/>
              <a:t>Keystroke Eavesdropping</a:t>
            </a:r>
          </a:p>
        </p:txBody>
      </p:sp>
      <p:sp>
        <p:nvSpPr>
          <p:cNvPr id="11" name="TextBox 10"/>
          <p:cNvSpPr txBox="1"/>
          <p:nvPr/>
        </p:nvSpPr>
        <p:spPr>
          <a:xfrm>
            <a:off x="2567314" y="4420345"/>
            <a:ext cx="2447273" cy="461665"/>
          </a:xfrm>
          <a:prstGeom prst="rect">
            <a:avLst/>
          </a:prstGeom>
          <a:noFill/>
        </p:spPr>
        <p:txBody>
          <a:bodyPr wrap="none" rtlCol="0">
            <a:spAutoFit/>
          </a:bodyPr>
          <a:lstStyle/>
          <a:p>
            <a:pPr>
              <a:buNone/>
            </a:pPr>
            <a:r>
              <a:rPr lang="en-US" dirty="0"/>
              <a:t>Virtual Keyboards</a:t>
            </a:r>
          </a:p>
        </p:txBody>
      </p:sp>
    </p:spTree>
    <p:extLst>
      <p:ext uri="{BB962C8B-B14F-4D97-AF65-F5344CB8AC3E}">
        <p14:creationId xmlns:p14="http://schemas.microsoft.com/office/powerpoint/2010/main" val="17730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8"/>
          <p:cNvSpPr>
            <a:spLocks noGrp="1"/>
          </p:cNvSpPr>
          <p:nvPr>
            <p:ph type="title"/>
          </p:nvPr>
        </p:nvSpPr>
        <p:spPr>
          <a:xfrm>
            <a:off x="1831976" y="0"/>
            <a:ext cx="8607425" cy="914400"/>
          </a:xfrm>
        </p:spPr>
        <p:txBody>
          <a:bodyPr/>
          <a:lstStyle/>
          <a:p>
            <a:r>
              <a:rPr lang="en-US" altLang="en-US" smtClean="0"/>
              <a:t>Questions ?</a:t>
            </a:r>
          </a:p>
        </p:txBody>
      </p:sp>
      <p:pic>
        <p:nvPicPr>
          <p:cNvPr id="36867" name="Picture 7" descr="s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81200"/>
            <a:ext cx="2387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
          <p:cNvSpPr txBox="1">
            <a:spLocks noChangeArrowheads="1"/>
          </p:cNvSpPr>
          <p:nvPr/>
        </p:nvSpPr>
        <p:spPr bwMode="auto">
          <a:xfrm>
            <a:off x="4032250" y="2590800"/>
            <a:ext cx="2978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4400">
                <a:solidFill>
                  <a:srgbClr val="388533"/>
                </a:solidFill>
                <a:latin typeface="Comic Sans MS" panose="030F0702030302020204" pitchFamily="66" charset="0"/>
                <a:ea typeface="黑体" pitchFamily="49" charset="-122"/>
              </a:rPr>
              <a:t>Thank you!</a:t>
            </a:r>
            <a:endParaRPr lang="en-US" altLang="en-US" sz="1800">
              <a:solidFill>
                <a:srgbClr val="388533"/>
              </a:solidFill>
              <a:latin typeface="Comic Sans MS" panose="030F0702030302020204" pitchFamily="66" charset="0"/>
              <a:ea typeface="黑体" pitchFamily="49" charset="-122"/>
            </a:endParaRPr>
          </a:p>
        </p:txBody>
      </p:sp>
      <p:sp>
        <p:nvSpPr>
          <p:cNvPr id="7"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3459137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831976" y="0"/>
            <a:ext cx="8607425" cy="914400"/>
          </a:xfrm>
        </p:spPr>
        <p:txBody>
          <a:bodyPr/>
          <a:lstStyle/>
          <a:p>
            <a:pPr eaLnBrk="1" hangingPunct="1"/>
            <a:r>
              <a:rPr lang="en-US" sz="4000" dirty="0"/>
              <a:t> </a:t>
            </a:r>
            <a:r>
              <a:rPr lang="en-US" sz="3200" dirty="0"/>
              <a:t>Previous keystroke recognition schemes</a:t>
            </a:r>
            <a:endParaRPr lang="en-US" alt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244" y="2704897"/>
            <a:ext cx="3054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784167" y="1316435"/>
            <a:ext cx="2124075" cy="1590675"/>
          </a:xfrm>
          <a:prstGeom prst="rect">
            <a:avLst/>
          </a:prstGeom>
        </p:spPr>
      </p:pic>
      <p:sp>
        <p:nvSpPr>
          <p:cNvPr id="9" name="TextBox 8"/>
          <p:cNvSpPr txBox="1"/>
          <p:nvPr/>
        </p:nvSpPr>
        <p:spPr>
          <a:xfrm>
            <a:off x="2282156" y="2890933"/>
            <a:ext cx="1994457" cy="461665"/>
          </a:xfrm>
          <a:prstGeom prst="rect">
            <a:avLst/>
          </a:prstGeom>
          <a:noFill/>
        </p:spPr>
        <p:txBody>
          <a:bodyPr wrap="none" rtlCol="0">
            <a:spAutoFit/>
          </a:bodyPr>
          <a:lstStyle/>
          <a:p>
            <a:pPr>
              <a:buNone/>
            </a:pPr>
            <a:r>
              <a:rPr lang="en-US" dirty="0"/>
              <a:t> Camera based</a:t>
            </a:r>
          </a:p>
        </p:txBody>
      </p:sp>
      <p:sp>
        <p:nvSpPr>
          <p:cNvPr id="12" name="TextBox 11"/>
          <p:cNvSpPr txBox="1"/>
          <p:nvPr/>
        </p:nvSpPr>
        <p:spPr>
          <a:xfrm>
            <a:off x="7862603" y="2895836"/>
            <a:ext cx="1903085" cy="461665"/>
          </a:xfrm>
          <a:prstGeom prst="rect">
            <a:avLst/>
          </a:prstGeom>
          <a:noFill/>
        </p:spPr>
        <p:txBody>
          <a:bodyPr wrap="none" rtlCol="0">
            <a:spAutoFit/>
          </a:bodyPr>
          <a:lstStyle/>
          <a:p>
            <a:pPr>
              <a:buNone/>
            </a:pPr>
            <a:r>
              <a:rPr lang="en-US" dirty="0"/>
              <a:t>  Sound based</a:t>
            </a:r>
          </a:p>
        </p:txBody>
      </p:sp>
      <p:pic>
        <p:nvPicPr>
          <p:cNvPr id="10" name="Picture 9"/>
          <p:cNvPicPr>
            <a:picLocks noChangeAspect="1"/>
          </p:cNvPicPr>
          <p:nvPr/>
        </p:nvPicPr>
        <p:blipFill>
          <a:blip r:embed="rId5"/>
          <a:stretch>
            <a:fillRect/>
          </a:stretch>
        </p:blipFill>
        <p:spPr>
          <a:xfrm>
            <a:off x="7743595" y="3685371"/>
            <a:ext cx="1990725" cy="1657350"/>
          </a:xfrm>
          <a:prstGeom prst="rect">
            <a:avLst/>
          </a:prstGeom>
        </p:spPr>
      </p:pic>
      <p:sp>
        <p:nvSpPr>
          <p:cNvPr id="15" name="TextBox 14"/>
          <p:cNvSpPr txBox="1"/>
          <p:nvPr/>
        </p:nvSpPr>
        <p:spPr>
          <a:xfrm>
            <a:off x="7886573" y="5192125"/>
            <a:ext cx="1792478" cy="461665"/>
          </a:xfrm>
          <a:prstGeom prst="rect">
            <a:avLst/>
          </a:prstGeom>
          <a:noFill/>
        </p:spPr>
        <p:txBody>
          <a:bodyPr wrap="none" rtlCol="0">
            <a:spAutoFit/>
          </a:bodyPr>
          <a:lstStyle/>
          <a:p>
            <a:pPr>
              <a:buNone/>
            </a:pPr>
            <a:r>
              <a:rPr lang="en-US" dirty="0"/>
              <a:t>   SDR based</a:t>
            </a:r>
          </a:p>
        </p:txBody>
      </p:sp>
      <p:pic>
        <p:nvPicPr>
          <p:cNvPr id="11" name="Picture 10"/>
          <p:cNvPicPr>
            <a:picLocks noChangeAspect="1"/>
          </p:cNvPicPr>
          <p:nvPr/>
        </p:nvPicPr>
        <p:blipFill>
          <a:blip r:embed="rId6"/>
          <a:stretch>
            <a:fillRect/>
          </a:stretch>
        </p:blipFill>
        <p:spPr>
          <a:xfrm>
            <a:off x="2186955" y="3940281"/>
            <a:ext cx="2587302" cy="1380322"/>
          </a:xfrm>
          <a:prstGeom prst="rect">
            <a:avLst/>
          </a:prstGeom>
        </p:spPr>
      </p:pic>
      <p:sp>
        <p:nvSpPr>
          <p:cNvPr id="17" name="TextBox 16"/>
          <p:cNvSpPr txBox="1"/>
          <p:nvPr/>
        </p:nvSpPr>
        <p:spPr>
          <a:xfrm>
            <a:off x="2069159" y="5192126"/>
            <a:ext cx="2892138" cy="461665"/>
          </a:xfrm>
          <a:prstGeom prst="rect">
            <a:avLst/>
          </a:prstGeom>
          <a:noFill/>
        </p:spPr>
        <p:txBody>
          <a:bodyPr wrap="none" rtlCol="0">
            <a:spAutoFit/>
          </a:bodyPr>
          <a:lstStyle/>
          <a:p>
            <a:pPr>
              <a:buNone/>
            </a:pPr>
            <a:r>
              <a:rPr lang="en-US" dirty="0"/>
              <a:t>EM Radiations based</a:t>
            </a:r>
          </a:p>
        </p:txBody>
      </p:sp>
      <p:sp>
        <p:nvSpPr>
          <p:cNvPr id="14" name="Content Placeholder 13"/>
          <p:cNvSpPr>
            <a:spLocks noGrp="1"/>
          </p:cNvSpPr>
          <p:nvPr>
            <p:ph idx="1"/>
          </p:nvPr>
        </p:nvSpPr>
        <p:spPr/>
        <p:txBody>
          <a:bodyPr/>
          <a:lstStyle/>
          <a:p>
            <a:endParaRPr lang="en-US" dirty="0"/>
          </a:p>
        </p:txBody>
      </p:sp>
      <p:pic>
        <p:nvPicPr>
          <p:cNvPr id="1026" name="Picture 2" descr="http://vignette4.wikia.nocookie.net/clubpenguin/images/1/18/Video_Camera_%28furniture%29_icon.png/revision/latest?cb=201407161558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6854" y="1295401"/>
            <a:ext cx="1673225" cy="1611709"/>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24864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31976" y="0"/>
            <a:ext cx="8607425" cy="914400"/>
          </a:xfrm>
        </p:spPr>
        <p:txBody>
          <a:bodyPr/>
          <a:lstStyle/>
          <a:p>
            <a:pPr>
              <a:defRPr/>
            </a:pPr>
            <a:r>
              <a:rPr lang="en-US" sz="2400" dirty="0"/>
              <a:t>Can we recognize keystrokes using commodity </a:t>
            </a:r>
            <a:r>
              <a:rPr lang="en-US" sz="2400" dirty="0" err="1"/>
              <a:t>WiFi</a:t>
            </a:r>
            <a:r>
              <a:rPr lang="en-US" sz="2400" dirty="0"/>
              <a:t> ?</a:t>
            </a:r>
          </a:p>
        </p:txBody>
      </p:sp>
      <p:sp>
        <p:nvSpPr>
          <p:cNvPr id="3" name="Content Placeholder 2"/>
          <p:cNvSpPr>
            <a:spLocks noGrp="1"/>
          </p:cNvSpPr>
          <p:nvPr>
            <p:ph idx="1"/>
          </p:nvPr>
        </p:nvSpPr>
        <p:spPr>
          <a:xfrm>
            <a:off x="457200" y="871137"/>
            <a:ext cx="8607425" cy="5486400"/>
          </a:xfrm>
        </p:spPr>
        <p:txBody>
          <a:bodyPr/>
          <a:lstStyle/>
          <a:p>
            <a:pPr>
              <a:defRPr/>
            </a:pPr>
            <a:r>
              <a:rPr lang="en-US" dirty="0" err="1" smtClean="0"/>
              <a:t>WiKey</a:t>
            </a:r>
            <a:endParaRPr lang="en-US" dirty="0" smtClean="0"/>
          </a:p>
          <a:p>
            <a:pPr>
              <a:defRPr/>
            </a:pPr>
            <a:endParaRPr lang="en-US" dirty="0"/>
          </a:p>
          <a:p>
            <a:pPr>
              <a:defRPr/>
            </a:pPr>
            <a:endParaRPr lang="en-US" dirty="0" smtClean="0"/>
          </a:p>
          <a:p>
            <a:pPr>
              <a:defRPr/>
            </a:pPr>
            <a:endParaRPr lang="en-US" dirty="0"/>
          </a:p>
          <a:p>
            <a:pPr marL="0" indent="0">
              <a:buNone/>
              <a:defRPr/>
            </a:pPr>
            <a:endParaRPr lang="en-US" dirty="0" smtClean="0"/>
          </a:p>
          <a:p>
            <a:pPr>
              <a:defRPr/>
            </a:pPr>
            <a:r>
              <a:rPr lang="en-US" dirty="0" smtClean="0"/>
              <a:t>Key observations:</a:t>
            </a:r>
            <a:endParaRPr lang="en-US" dirty="0"/>
          </a:p>
          <a:p>
            <a:pPr lvl="1">
              <a:defRPr/>
            </a:pPr>
            <a:r>
              <a:rPr lang="en-US" dirty="0"/>
              <a:t>Keystrokes impact </a:t>
            </a:r>
            <a:r>
              <a:rPr lang="en-US" dirty="0" err="1"/>
              <a:t>WiFi</a:t>
            </a:r>
            <a:r>
              <a:rPr lang="en-US" dirty="0"/>
              <a:t> </a:t>
            </a:r>
            <a:r>
              <a:rPr lang="en-US" dirty="0" smtClean="0"/>
              <a:t>signals – </a:t>
            </a:r>
            <a:r>
              <a:rPr lang="en-US" dirty="0">
                <a:solidFill>
                  <a:srgbClr val="FF0000"/>
                </a:solidFill>
              </a:rPr>
              <a:t>m</a:t>
            </a:r>
            <a:r>
              <a:rPr lang="en-US" dirty="0" smtClean="0">
                <a:solidFill>
                  <a:srgbClr val="FF0000"/>
                </a:solidFill>
              </a:rPr>
              <a:t>ultipath changes</a:t>
            </a:r>
            <a:endParaRPr lang="en-US" dirty="0" smtClean="0"/>
          </a:p>
          <a:p>
            <a:pPr lvl="1">
              <a:defRPr/>
            </a:pPr>
            <a:r>
              <a:rPr lang="en-US" dirty="0" smtClean="0"/>
              <a:t>Different keystrokes impact </a:t>
            </a:r>
            <a:r>
              <a:rPr lang="en-US" dirty="0" err="1" smtClean="0"/>
              <a:t>WiFi</a:t>
            </a:r>
            <a:r>
              <a:rPr lang="en-US" dirty="0" smtClean="0"/>
              <a:t> signals differently</a:t>
            </a:r>
          </a:p>
          <a:p>
            <a:pPr>
              <a:defRPr/>
            </a:pPr>
            <a:endParaRPr lang="en-US" dirty="0" smtClean="0"/>
          </a:p>
          <a:p>
            <a:pPr marL="0" indent="0">
              <a:buNone/>
              <a:defRPr/>
            </a:pPr>
            <a:endParaRPr lang="en-US" dirty="0"/>
          </a:p>
          <a:p>
            <a:pPr>
              <a:defRPr/>
            </a:pPr>
            <a:endParaRPr lang="en-US" dirty="0" smtClean="0"/>
          </a:p>
          <a:p>
            <a:pPr>
              <a:defRPr/>
            </a:pPr>
            <a:endParaRPr lang="en-US" dirty="0"/>
          </a:p>
          <a:p>
            <a:pPr>
              <a:defRPr/>
            </a:pPr>
            <a:endParaRPr lang="en-US" dirty="0"/>
          </a:p>
        </p:txBody>
      </p:sp>
      <p:pic>
        <p:nvPicPr>
          <p:cNvPr id="112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805" y="1025445"/>
            <a:ext cx="5227728" cy="19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4464049" y="4492676"/>
            <a:ext cx="1631951" cy="1614892"/>
          </a:xfrm>
          <a:prstGeom prst="rect">
            <a:avLst/>
          </a:prstGeom>
        </p:spPr>
      </p:pic>
      <p:pic>
        <p:nvPicPr>
          <p:cNvPr id="11" name="Picture 10"/>
          <p:cNvPicPr>
            <a:picLocks noChangeAspect="1"/>
          </p:cNvPicPr>
          <p:nvPr/>
        </p:nvPicPr>
        <p:blipFill>
          <a:blip r:embed="rId5"/>
          <a:stretch>
            <a:fillRect/>
          </a:stretch>
        </p:blipFill>
        <p:spPr>
          <a:xfrm>
            <a:off x="6318021" y="4492677"/>
            <a:ext cx="1671526" cy="1636942"/>
          </a:xfrm>
          <a:prstGeom prst="rect">
            <a:avLst/>
          </a:prstGeom>
        </p:spPr>
      </p:pic>
      <p:sp>
        <p:nvSpPr>
          <p:cNvPr id="14" name="Rectangle 13"/>
          <p:cNvSpPr/>
          <p:nvPr/>
        </p:nvSpPr>
        <p:spPr>
          <a:xfrm>
            <a:off x="6003635" y="2967335"/>
            <a:ext cx="184731" cy="923330"/>
          </a:xfrm>
          <a:prstGeom prst="rect">
            <a:avLst/>
          </a:prstGeom>
          <a:noFill/>
        </p:spPr>
        <p:txBody>
          <a:bodyPr wrap="none" lIns="91440" tIns="45720" rIns="91440" bIns="45720">
            <a:spAutoFit/>
          </a:bodyPr>
          <a:lstStyle/>
          <a:p>
            <a:pPr algn="ctr">
              <a:buNone/>
            </a:pPr>
            <a:endParaRPr lang="en-US" sz="5400" dirty="0">
              <a:ln w="0"/>
              <a:effectLst>
                <a:outerShdw blurRad="38100" dist="19050" dir="2700000" algn="tl" rotWithShape="0">
                  <a:schemeClr val="dk1">
                    <a:alpha val="40000"/>
                  </a:schemeClr>
                </a:outerShdw>
              </a:effectLst>
            </a:endParaRPr>
          </a:p>
        </p:txBody>
      </p:sp>
      <p:sp>
        <p:nvSpPr>
          <p:cNvPr id="15" name="Rectangle 14"/>
          <p:cNvSpPr/>
          <p:nvPr/>
        </p:nvSpPr>
        <p:spPr>
          <a:xfrm>
            <a:off x="3685153" y="5138590"/>
            <a:ext cx="338554" cy="646331"/>
          </a:xfrm>
          <a:prstGeom prst="rect">
            <a:avLst/>
          </a:prstGeom>
          <a:noFill/>
        </p:spPr>
        <p:txBody>
          <a:bodyPr wrap="none" lIns="91440" tIns="45720" rIns="91440" bIns="45720">
            <a:spAutoFit/>
          </a:bodyPr>
          <a:lstStyle/>
          <a:p>
            <a:pPr algn="ctr">
              <a:buNone/>
            </a:pPr>
            <a:r>
              <a:rPr lang="en-US" sz="3600" dirty="0">
                <a:ln w="0"/>
                <a:solidFill>
                  <a:srgbClr val="FF0000"/>
                </a:solidFill>
                <a:effectLst>
                  <a:outerShdw blurRad="38100" dist="19050" dir="2700000" algn="tl" rotWithShape="0">
                    <a:schemeClr val="dk1">
                      <a:alpha val="40000"/>
                    </a:schemeClr>
                  </a:outerShdw>
                </a:effectLst>
              </a:rPr>
              <a:t>I</a:t>
            </a:r>
          </a:p>
        </p:txBody>
      </p:sp>
      <p:sp>
        <p:nvSpPr>
          <p:cNvPr id="4" name="TextBox 3"/>
          <p:cNvSpPr txBox="1"/>
          <p:nvPr/>
        </p:nvSpPr>
        <p:spPr>
          <a:xfrm>
            <a:off x="3340596" y="4787928"/>
            <a:ext cx="1040670" cy="523220"/>
          </a:xfrm>
          <a:prstGeom prst="rect">
            <a:avLst/>
          </a:prstGeom>
          <a:noFill/>
        </p:spPr>
        <p:txBody>
          <a:bodyPr wrap="none" rtlCol="0">
            <a:spAutoFit/>
          </a:bodyPr>
          <a:lstStyle/>
          <a:p>
            <a:pPr>
              <a:buNone/>
            </a:pPr>
            <a:r>
              <a:rPr lang="en-US" sz="2800" dirty="0"/>
              <a:t>Letter</a:t>
            </a:r>
            <a:endParaRPr lang="en-US" dirty="0"/>
          </a:p>
        </p:txBody>
      </p:sp>
      <p:sp>
        <p:nvSpPr>
          <p:cNvPr id="16" name="Rectangle 15"/>
          <p:cNvSpPr/>
          <p:nvPr/>
        </p:nvSpPr>
        <p:spPr>
          <a:xfrm>
            <a:off x="8305498" y="5138590"/>
            <a:ext cx="518092" cy="646331"/>
          </a:xfrm>
          <a:prstGeom prst="rect">
            <a:avLst/>
          </a:prstGeom>
          <a:noFill/>
        </p:spPr>
        <p:txBody>
          <a:bodyPr wrap="none" lIns="91440" tIns="45720" rIns="91440" bIns="45720">
            <a:spAutoFit/>
          </a:bodyPr>
          <a:lstStyle/>
          <a:p>
            <a:pPr algn="ctr">
              <a:buNone/>
            </a:pPr>
            <a:r>
              <a:rPr lang="en-US" sz="3600" dirty="0">
                <a:ln w="0"/>
                <a:solidFill>
                  <a:srgbClr val="FF0000"/>
                </a:solidFill>
                <a:effectLst>
                  <a:outerShdw blurRad="38100" dist="19050" dir="2700000" algn="tl" rotWithShape="0">
                    <a:schemeClr val="dk1">
                      <a:alpha val="40000"/>
                    </a:schemeClr>
                  </a:outerShdw>
                </a:effectLst>
              </a:rPr>
              <a:t>O</a:t>
            </a:r>
          </a:p>
        </p:txBody>
      </p:sp>
      <p:sp>
        <p:nvSpPr>
          <p:cNvPr id="17" name="TextBox 16"/>
          <p:cNvSpPr txBox="1"/>
          <p:nvPr/>
        </p:nvSpPr>
        <p:spPr>
          <a:xfrm>
            <a:off x="8050710" y="4787928"/>
            <a:ext cx="1040670" cy="523220"/>
          </a:xfrm>
          <a:prstGeom prst="rect">
            <a:avLst/>
          </a:prstGeom>
          <a:noFill/>
        </p:spPr>
        <p:txBody>
          <a:bodyPr wrap="none" rtlCol="0">
            <a:spAutoFit/>
          </a:bodyPr>
          <a:lstStyle/>
          <a:p>
            <a:pPr>
              <a:buNone/>
            </a:pPr>
            <a:r>
              <a:rPr lang="en-US" sz="2800" dirty="0"/>
              <a:t>Letter</a:t>
            </a:r>
            <a:endParaRPr lang="en-US" dirty="0"/>
          </a:p>
        </p:txBody>
      </p:sp>
      <p:sp>
        <p:nvSpPr>
          <p:cNvPr id="5" name="TextBox 4"/>
          <p:cNvSpPr txBox="1"/>
          <p:nvPr/>
        </p:nvSpPr>
        <p:spPr>
          <a:xfrm>
            <a:off x="8519127" y="1083369"/>
            <a:ext cx="1614353" cy="1323439"/>
          </a:xfrm>
          <a:prstGeom prst="rect">
            <a:avLst/>
          </a:prstGeom>
          <a:noFill/>
        </p:spPr>
        <p:txBody>
          <a:bodyPr wrap="none" rtlCol="0">
            <a:spAutoFit/>
          </a:bodyPr>
          <a:lstStyle/>
          <a:p>
            <a:pPr algn="ctr">
              <a:buNone/>
            </a:pPr>
            <a:r>
              <a:rPr lang="en-US" sz="2000" dirty="0">
                <a:solidFill>
                  <a:srgbClr val="FF0000"/>
                </a:solidFill>
                <a:latin typeface="Arial Rounded MT Bold" pitchFamily="34" charset="0"/>
              </a:rPr>
              <a:t>Channel</a:t>
            </a:r>
            <a:br>
              <a:rPr lang="en-US" sz="2000" dirty="0">
                <a:solidFill>
                  <a:srgbClr val="FF0000"/>
                </a:solidFill>
                <a:latin typeface="Arial Rounded MT Bold" pitchFamily="34" charset="0"/>
              </a:rPr>
            </a:br>
            <a:r>
              <a:rPr lang="en-US" sz="2000" dirty="0">
                <a:solidFill>
                  <a:srgbClr val="FF0000"/>
                </a:solidFill>
                <a:latin typeface="Arial Rounded MT Bold" pitchFamily="34" charset="0"/>
              </a:rPr>
              <a:t>State</a:t>
            </a:r>
            <a:br>
              <a:rPr lang="en-US" sz="2000" dirty="0">
                <a:solidFill>
                  <a:srgbClr val="FF0000"/>
                </a:solidFill>
                <a:latin typeface="Arial Rounded MT Bold" pitchFamily="34" charset="0"/>
              </a:rPr>
            </a:br>
            <a:r>
              <a:rPr lang="en-US" sz="2000" dirty="0">
                <a:solidFill>
                  <a:srgbClr val="FF0000"/>
                </a:solidFill>
                <a:latin typeface="Arial Rounded MT Bold" pitchFamily="34" charset="0"/>
              </a:rPr>
              <a:t>Information</a:t>
            </a:r>
            <a:br>
              <a:rPr lang="en-US" sz="2000" dirty="0">
                <a:solidFill>
                  <a:srgbClr val="FF0000"/>
                </a:solidFill>
                <a:latin typeface="Arial Rounded MT Bold" pitchFamily="34" charset="0"/>
              </a:rPr>
            </a:br>
            <a:r>
              <a:rPr lang="en-US" sz="2000" dirty="0">
                <a:solidFill>
                  <a:srgbClr val="FF0000"/>
                </a:solidFill>
                <a:latin typeface="Arial Rounded MT Bold" pitchFamily="34" charset="0"/>
              </a:rPr>
              <a:t>(CSI)</a:t>
            </a:r>
          </a:p>
        </p:txBody>
      </p:sp>
      <p:cxnSp>
        <p:nvCxnSpPr>
          <p:cNvPr id="9" name="Straight Arrow Connector 8"/>
          <p:cNvCxnSpPr/>
          <p:nvPr/>
        </p:nvCxnSpPr>
        <p:spPr bwMode="auto">
          <a:xfrm>
            <a:off x="6902446" y="1269802"/>
            <a:ext cx="1657651" cy="0"/>
          </a:xfrm>
          <a:prstGeom prst="straightConnector1">
            <a:avLst/>
          </a:prstGeom>
          <a:noFill/>
          <a:ln w="9525" cap="flat" cmpd="sng" algn="ctr">
            <a:solidFill>
              <a:schemeClr val="tx1"/>
            </a:solidFill>
            <a:prstDash val="solid"/>
            <a:round/>
            <a:headEnd type="none" w="med" len="med"/>
            <a:tailEnd type="triangle"/>
          </a:ln>
          <a:effectLst/>
        </p:spPr>
      </p:cxnSp>
      <p:sp>
        <p:nvSpPr>
          <p:cNvPr id="18"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36109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6" grpId="0"/>
      <p:bldP spid="1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31976" y="0"/>
            <a:ext cx="8607425" cy="914400"/>
          </a:xfrm>
        </p:spPr>
        <p:txBody>
          <a:bodyPr/>
          <a:lstStyle/>
          <a:p>
            <a:r>
              <a:rPr lang="en-US" altLang="en-US" dirty="0" smtClean="0"/>
              <a:t>Challenges</a:t>
            </a:r>
          </a:p>
        </p:txBody>
      </p:sp>
      <p:sp>
        <p:nvSpPr>
          <p:cNvPr id="3" name="Content Placeholder 2"/>
          <p:cNvSpPr>
            <a:spLocks noGrp="1"/>
          </p:cNvSpPr>
          <p:nvPr>
            <p:ph idx="1"/>
          </p:nvPr>
        </p:nvSpPr>
        <p:spPr>
          <a:xfrm>
            <a:off x="457200" y="855659"/>
            <a:ext cx="9829800" cy="5257800"/>
          </a:xfrm>
        </p:spPr>
        <p:txBody>
          <a:bodyPr/>
          <a:lstStyle/>
          <a:p>
            <a:pPr>
              <a:defRPr/>
            </a:pPr>
            <a:r>
              <a:rPr lang="en-US" dirty="0" smtClean="0"/>
              <a:t>Keystrokes are small gestures</a:t>
            </a:r>
          </a:p>
          <a:p>
            <a:pPr lvl="1" eaLnBrk="1" hangingPunct="1">
              <a:defRPr/>
            </a:pPr>
            <a:r>
              <a:rPr lang="en-US" dirty="0" smtClean="0"/>
              <a:t>Constitute small motions</a:t>
            </a:r>
            <a:endParaRPr lang="en-US" dirty="0"/>
          </a:p>
          <a:p>
            <a:pPr lvl="1" eaLnBrk="1" hangingPunct="1">
              <a:defRPr/>
            </a:pPr>
            <a:r>
              <a:rPr lang="en-US" dirty="0" smtClean="0"/>
              <a:t>Closely placed on keyboard</a:t>
            </a:r>
          </a:p>
          <a:p>
            <a:pPr lvl="1">
              <a:defRPr/>
            </a:pPr>
            <a:r>
              <a:rPr lang="en-US" dirty="0"/>
              <a:t>Closely </a:t>
            </a:r>
            <a:r>
              <a:rPr lang="en-US" dirty="0" smtClean="0"/>
              <a:t>spaced in time</a:t>
            </a:r>
          </a:p>
          <a:p>
            <a:pPr marL="342900" lvl="1" indent="-342900">
              <a:buFont typeface="Wingdings" panose="05000000000000000000" pitchFamily="2" charset="2"/>
              <a:buChar char="v"/>
              <a:defRPr/>
            </a:pPr>
            <a:endParaRPr lang="en-US" dirty="0"/>
          </a:p>
          <a:p>
            <a:pPr marL="342900" lvl="1" indent="-342900">
              <a:buFont typeface="Wingdings" panose="05000000000000000000" pitchFamily="2" charset="2"/>
              <a:buChar char="v"/>
              <a:defRPr/>
            </a:pPr>
            <a:endParaRPr lang="en-US" dirty="0" smtClean="0"/>
          </a:p>
          <a:p>
            <a:pPr marL="342900" lvl="1" indent="-342900">
              <a:buFont typeface="Wingdings" panose="05000000000000000000" pitchFamily="2" charset="2"/>
              <a:buChar char="v"/>
              <a:defRPr/>
            </a:pPr>
            <a:endParaRPr lang="en-US" sz="800" dirty="0"/>
          </a:p>
          <a:p>
            <a:pPr marL="0" lvl="1" indent="0">
              <a:buNone/>
              <a:defRPr/>
            </a:pPr>
            <a:endParaRPr lang="en-US" sz="2400" dirty="0">
              <a:ea typeface="+mn-ea"/>
              <a:cs typeface="+mn-cs"/>
            </a:endParaRPr>
          </a:p>
          <a:p>
            <a:pPr marL="0" lvl="1" indent="0">
              <a:buNone/>
              <a:defRPr/>
            </a:pPr>
            <a:endParaRPr lang="en-US" sz="2400" dirty="0">
              <a:ea typeface="+mn-ea"/>
              <a:cs typeface="+mn-cs"/>
            </a:endParaRPr>
          </a:p>
          <a:p>
            <a:pPr marL="342900" lvl="1" indent="-342900">
              <a:buFont typeface="Wingdings" pitchFamily="2" charset="2"/>
              <a:buChar char="§"/>
              <a:defRPr/>
            </a:pPr>
            <a:r>
              <a:rPr lang="en-US" sz="2400" dirty="0">
                <a:ea typeface="+mn-ea"/>
                <a:cs typeface="+mn-cs"/>
              </a:rPr>
              <a:t>Key challenge</a:t>
            </a:r>
          </a:p>
        </p:txBody>
      </p:sp>
      <p:pic>
        <p:nvPicPr>
          <p:cNvPr id="133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054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2249487" y="4769643"/>
            <a:ext cx="7772400" cy="1066800"/>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dirty="0"/>
              <a:t>Detection and extraction of clean</a:t>
            </a:r>
            <a:br>
              <a:rPr lang="en-US" altLang="en-US" sz="2800" b="1" dirty="0"/>
            </a:br>
            <a:r>
              <a:rPr lang="en-US" altLang="en-US" sz="2800" b="1" dirty="0"/>
              <a:t>CSI waveforms for different keystrokes</a:t>
            </a:r>
          </a:p>
        </p:txBody>
      </p:sp>
      <p:sp>
        <p:nvSpPr>
          <p:cNvPr id="7"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265413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26988"/>
            <a:ext cx="8763000" cy="914400"/>
          </a:xfrm>
        </p:spPr>
        <p:txBody>
          <a:bodyPr/>
          <a:lstStyle/>
          <a:p>
            <a:r>
              <a:rPr lang="en-US" altLang="en-US" dirty="0" smtClean="0"/>
              <a:t>Noise Reduction</a:t>
            </a:r>
          </a:p>
        </p:txBody>
      </p:sp>
      <p:sp>
        <p:nvSpPr>
          <p:cNvPr id="3" name="Content Placeholder 2"/>
          <p:cNvSpPr>
            <a:spLocks noGrp="1"/>
          </p:cNvSpPr>
          <p:nvPr>
            <p:ph idx="1"/>
          </p:nvPr>
        </p:nvSpPr>
        <p:spPr>
          <a:xfrm>
            <a:off x="457200" y="838200"/>
            <a:ext cx="11049000" cy="5410200"/>
          </a:xfrm>
        </p:spPr>
        <p:txBody>
          <a:bodyPr/>
          <a:lstStyle/>
          <a:p>
            <a:r>
              <a:rPr lang="en-US" altLang="en-US" dirty="0" smtClean="0"/>
              <a:t>Noisy CSI in all subcarriers</a:t>
            </a:r>
            <a:endParaRPr lang="en-US" altLang="en-US" dirty="0" smtClean="0">
              <a:sym typeface="Wingdings" panose="05000000000000000000" pitchFamily="2" charset="2"/>
            </a:endParaRPr>
          </a:p>
          <a:p>
            <a:pPr marL="0" indent="0">
              <a:buNone/>
            </a:pPr>
            <a:r>
              <a:rPr lang="en-US" altLang="en-US" dirty="0">
                <a:sym typeface="Wingdings" panose="05000000000000000000" pitchFamily="2" charset="2"/>
              </a:rPr>
              <a:t> </a:t>
            </a:r>
            <a:r>
              <a:rPr lang="en-US" altLang="en-US" dirty="0" smtClean="0">
                <a:sym typeface="Wingdings" panose="05000000000000000000" pitchFamily="2" charset="2"/>
              </a:rPr>
              <a:t>     </a:t>
            </a:r>
            <a:r>
              <a:rPr lang="en-US" altLang="en-US" dirty="0" smtClean="0"/>
              <a:t>Low pass filtering</a:t>
            </a:r>
          </a:p>
          <a:p>
            <a:pPr marL="0" indent="0">
              <a:buNone/>
            </a:pPr>
            <a:endParaRPr lang="en-US" altLang="en-US" dirty="0" smtClean="0"/>
          </a:p>
          <a:p>
            <a:pPr marL="0" indent="0">
              <a:buNone/>
            </a:pPr>
            <a:endParaRPr lang="en-US" altLang="en-US" dirty="0" smtClean="0"/>
          </a:p>
          <a:p>
            <a:endParaRPr lang="en-US" altLang="en-US" sz="1200" dirty="0"/>
          </a:p>
          <a:p>
            <a:endParaRPr lang="en-US" altLang="en-US" sz="1200" dirty="0"/>
          </a:p>
          <a:p>
            <a:r>
              <a:rPr lang="en-US" altLang="en-US" dirty="0" smtClean="0"/>
              <a:t>CSI variations in subcarriers are correlated</a:t>
            </a:r>
          </a:p>
          <a:p>
            <a:pPr marL="0" indent="0">
              <a:buNone/>
            </a:pPr>
            <a:r>
              <a:rPr lang="en-US" altLang="en-US" dirty="0" smtClean="0">
                <a:sym typeface="Wingdings" panose="05000000000000000000" pitchFamily="2" charset="2"/>
              </a:rPr>
              <a:t>     30 groups of subcarriers per TX-RX antenna pair</a:t>
            </a:r>
            <a:endParaRPr lang="en-US" altLang="en-US" dirty="0" smtClean="0"/>
          </a:p>
          <a:p>
            <a:pPr marL="0" indent="0">
              <a:buNone/>
            </a:pPr>
            <a:r>
              <a:rPr lang="en-US" altLang="en-US" dirty="0" smtClean="0">
                <a:sym typeface="Wingdings" panose="05000000000000000000" pitchFamily="2" charset="2"/>
              </a:rPr>
              <a:t>     Contain </a:t>
            </a:r>
            <a:r>
              <a:rPr lang="en-US" altLang="en-US" dirty="0">
                <a:sym typeface="Wingdings" panose="05000000000000000000" pitchFamily="2" charset="2"/>
              </a:rPr>
              <a:t>r</a:t>
            </a:r>
            <a:r>
              <a:rPr lang="en-US" altLang="en-US" dirty="0" smtClean="0">
                <a:sym typeface="Wingdings" panose="05000000000000000000" pitchFamily="2" charset="2"/>
              </a:rPr>
              <a:t>edundant information</a:t>
            </a:r>
          </a:p>
          <a:p>
            <a:pPr marL="0" indent="0">
              <a:buNone/>
            </a:pPr>
            <a:endParaRPr lang="en-US" altLang="en-US" dirty="0" smtClean="0"/>
          </a:p>
          <a:p>
            <a:r>
              <a:rPr lang="en-US" altLang="en-US" dirty="0" smtClean="0"/>
              <a:t>Principal Component Analysis (PCA) on subcarriers</a:t>
            </a:r>
          </a:p>
          <a:p>
            <a:pPr>
              <a:buNone/>
            </a:pPr>
            <a:r>
              <a:rPr lang="en-US" altLang="en-US" dirty="0" smtClean="0">
                <a:sym typeface="Wingdings" panose="05000000000000000000" pitchFamily="2" charset="2"/>
              </a:rPr>
              <a:t>	 </a:t>
            </a:r>
            <a:r>
              <a:rPr lang="en-US" altLang="en-US" dirty="0" smtClean="0">
                <a:solidFill>
                  <a:srgbClr val="FF0000"/>
                </a:solidFill>
              </a:rPr>
              <a:t>Select top few projections of CSI data</a:t>
            </a:r>
          </a:p>
          <a:p>
            <a:pPr>
              <a:buNone/>
            </a:pPr>
            <a:r>
              <a:rPr lang="en-US" altLang="en-US" dirty="0" smtClean="0"/>
              <a:t>	</a:t>
            </a:r>
            <a:r>
              <a:rPr lang="en-US" altLang="en-US" dirty="0" smtClean="0">
                <a:sym typeface="Wingdings" panose="05000000000000000000" pitchFamily="2" charset="2"/>
              </a:rPr>
              <a:t> </a:t>
            </a:r>
            <a:r>
              <a:rPr lang="en-US" dirty="0" smtClean="0">
                <a:solidFill>
                  <a:srgbClr val="FF0000"/>
                </a:solidFill>
              </a:rPr>
              <a:t>Remove the noisy projections of CSI data</a:t>
            </a:r>
          </a:p>
          <a:p>
            <a:pPr>
              <a:buNone/>
            </a:pP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lvl="1" eaLnBrk="1" hangingPunct="1"/>
            <a:endParaRPr lang="en-US" altLang="en-US" dirty="0" smtClean="0"/>
          </a:p>
          <a:p>
            <a:pPr lvl="1" eaLnBrk="1" hangingPunct="1"/>
            <a:endParaRPr lang="en-US" altLang="en-US"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941388"/>
            <a:ext cx="2301134" cy="206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a:cxnSpLocks noChangeShapeType="1"/>
          </p:cNvCxnSpPr>
          <p:nvPr/>
        </p:nvCxnSpPr>
        <p:spPr bwMode="auto">
          <a:xfrm>
            <a:off x="5181600" y="1143000"/>
            <a:ext cx="3048000" cy="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3"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5290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31976" y="0"/>
            <a:ext cx="8607425" cy="914400"/>
          </a:xfrm>
        </p:spPr>
        <p:txBody>
          <a:bodyPr/>
          <a:lstStyle/>
          <a:p>
            <a:r>
              <a:rPr lang="en-US" altLang="en-US" dirty="0" smtClean="0"/>
              <a:t>Noise Reduction</a:t>
            </a:r>
          </a:p>
        </p:txBody>
      </p:sp>
      <p:sp>
        <p:nvSpPr>
          <p:cNvPr id="21507" name="Content Placeholder 2"/>
          <p:cNvSpPr>
            <a:spLocks noGrp="1"/>
          </p:cNvSpPr>
          <p:nvPr>
            <p:ph idx="1"/>
          </p:nvPr>
        </p:nvSpPr>
        <p:spPr/>
        <p:txBody>
          <a:bodyPr/>
          <a:lstStyle/>
          <a:p>
            <a:r>
              <a:rPr lang="en-US" altLang="en-US" smtClean="0"/>
              <a:t>Example</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1525589"/>
            <a:ext cx="4332288"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7201" y="1501775"/>
            <a:ext cx="43402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10" name="Straight Arrow Connector 6"/>
          <p:cNvCxnSpPr>
            <a:cxnSpLocks noChangeShapeType="1"/>
          </p:cNvCxnSpPr>
          <p:nvPr/>
        </p:nvCxnSpPr>
        <p:spPr bwMode="auto">
          <a:xfrm flipH="1">
            <a:off x="2695575" y="2035175"/>
            <a:ext cx="685800" cy="167640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1511" name="Rectangle 16"/>
          <p:cNvSpPr>
            <a:spLocks noChangeArrowheads="1"/>
          </p:cNvSpPr>
          <p:nvPr/>
        </p:nvSpPr>
        <p:spPr bwMode="auto">
          <a:xfrm>
            <a:off x="2543175" y="1654175"/>
            <a:ext cx="1828800" cy="381000"/>
          </a:xfrm>
          <a:prstGeom prst="rect">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solidFill>
                  <a:srgbClr val="FF0000"/>
                </a:solidFill>
              </a:rPr>
              <a:t>Noisy projection</a:t>
            </a:r>
          </a:p>
        </p:txBody>
      </p:sp>
      <p:sp>
        <p:nvSpPr>
          <p:cNvPr id="19" name="Rounded Rectangle 18"/>
          <p:cNvSpPr>
            <a:spLocks noChangeArrowheads="1"/>
          </p:cNvSpPr>
          <p:nvPr/>
        </p:nvSpPr>
        <p:spPr bwMode="auto">
          <a:xfrm>
            <a:off x="1828801" y="5597526"/>
            <a:ext cx="8570913" cy="506413"/>
          </a:xfrm>
          <a:prstGeom prst="roundRect">
            <a:avLst>
              <a:gd name="adj" fmla="val 16667"/>
            </a:avLst>
          </a:prstGeom>
          <a:noFill/>
          <a:ln w="9525" algn="ctr">
            <a:solidFill>
              <a:schemeClr val="tx1"/>
            </a:solidFill>
            <a:round/>
            <a:headEnd/>
            <a:tailEnd/>
          </a:ln>
        </p:spPr>
        <p:txBody>
          <a:bodyPr/>
          <a:lstStyle>
            <a:lvl1pPr marL="342900" indent="-342900">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gn="ctr">
              <a:spcBef>
                <a:spcPct val="0"/>
              </a:spcBef>
              <a:buClrTx/>
              <a:buNone/>
            </a:pPr>
            <a:r>
              <a:rPr lang="en-US" altLang="en-US" sz="2400" b="1" dirty="0"/>
              <a:t>Adds robustness against unrelated noisy CSI variations</a:t>
            </a:r>
          </a:p>
        </p:txBody>
      </p:sp>
      <p:sp>
        <p:nvSpPr>
          <p:cNvPr id="9"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cxnSp>
        <p:nvCxnSpPr>
          <p:cNvPr id="3" name="Straight Arrow Connector 2"/>
          <p:cNvCxnSpPr/>
          <p:nvPr/>
        </p:nvCxnSpPr>
        <p:spPr bwMode="auto">
          <a:xfrm>
            <a:off x="5724527" y="4913313"/>
            <a:ext cx="847724" cy="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83417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500"/>
                                        <p:tgtEl>
                                          <p:spTgt spid="215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fade">
                                      <p:cBhvr>
                                        <p:cTn id="10" dur="500"/>
                                        <p:tgtEl>
                                          <p:spTgt spid="215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fade">
                                      <p:cBhvr>
                                        <p:cTn id="15" dur="500"/>
                                        <p:tgtEl>
                                          <p:spTgt spid="2150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31976" y="0"/>
            <a:ext cx="8607425" cy="914400"/>
          </a:xfrm>
        </p:spPr>
        <p:txBody>
          <a:bodyPr/>
          <a:lstStyle/>
          <a:p>
            <a:r>
              <a:rPr lang="en-US" altLang="en-US" smtClean="0"/>
              <a:t>Keystrokes Extraction</a:t>
            </a:r>
          </a:p>
        </p:txBody>
      </p:sp>
      <p:sp>
        <p:nvSpPr>
          <p:cNvPr id="3" name="Content Placeholder 2"/>
          <p:cNvSpPr>
            <a:spLocks noGrp="1"/>
          </p:cNvSpPr>
          <p:nvPr>
            <p:ph idx="1"/>
          </p:nvPr>
        </p:nvSpPr>
        <p:spPr>
          <a:xfrm>
            <a:off x="457200" y="838200"/>
            <a:ext cx="8569325" cy="5552274"/>
          </a:xfrm>
        </p:spPr>
        <p:txBody>
          <a:bodyPr/>
          <a:lstStyle/>
          <a:p>
            <a:pPr>
              <a:defRPr/>
            </a:pPr>
            <a:r>
              <a:rPr lang="en-US" dirty="0"/>
              <a:t>O</a:t>
            </a:r>
            <a:r>
              <a:rPr lang="en-US" dirty="0" smtClean="0"/>
              <a:t>bservation:</a:t>
            </a:r>
          </a:p>
          <a:p>
            <a:pPr>
              <a:defRPr/>
            </a:pPr>
            <a:endParaRPr lang="en-US" dirty="0" smtClean="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a:defRPr/>
            </a:pPr>
            <a:endParaRPr lang="en-US" dirty="0" smtClean="0"/>
          </a:p>
          <a:p>
            <a:pPr>
              <a:defRPr/>
            </a:pPr>
            <a:r>
              <a:rPr lang="en-US" dirty="0" smtClean="0"/>
              <a:t>Processes waveforms from all TX-RX antenna pairs</a:t>
            </a:r>
            <a:endParaRPr lang="en-US" sz="400" dirty="0"/>
          </a:p>
          <a:p>
            <a:pPr marL="0" indent="0">
              <a:buNone/>
              <a:defRPr/>
            </a:pPr>
            <a:endParaRPr lang="en-US" sz="300" dirty="0"/>
          </a:p>
          <a:p>
            <a:pPr>
              <a:defRPr/>
            </a:pPr>
            <a:r>
              <a:rPr lang="en-US" dirty="0" smtClean="0"/>
              <a:t>Robustly estimates the </a:t>
            </a:r>
            <a:r>
              <a:rPr lang="en-US" dirty="0" smtClean="0">
                <a:solidFill>
                  <a:srgbClr val="FF0000"/>
                </a:solidFill>
              </a:rPr>
              <a:t>start </a:t>
            </a:r>
            <a:r>
              <a:rPr lang="en-US" dirty="0" smtClean="0"/>
              <a:t>and </a:t>
            </a:r>
            <a:r>
              <a:rPr lang="en-US" dirty="0" smtClean="0">
                <a:solidFill>
                  <a:srgbClr val="FF0000"/>
                </a:solidFill>
              </a:rPr>
              <a:t>end</a:t>
            </a:r>
            <a:r>
              <a:rPr lang="en-US" dirty="0" smtClean="0"/>
              <a:t> points</a:t>
            </a:r>
            <a:br>
              <a:rPr lang="en-US" dirty="0" smtClean="0"/>
            </a:br>
            <a:r>
              <a:rPr lang="en-US" dirty="0" smtClean="0">
                <a:sym typeface="Wingdings" panose="05000000000000000000" pitchFamily="2" charset="2"/>
              </a:rPr>
              <a:t> Combines results from all TX-RX antenna pairs</a:t>
            </a:r>
          </a:p>
          <a:p>
            <a:pPr>
              <a:defRPr/>
            </a:pPr>
            <a:endParaRPr lang="en-US" sz="400" dirty="0">
              <a:sym typeface="Wingdings" panose="05000000000000000000" pitchFamily="2" charset="2"/>
            </a:endParaRPr>
          </a:p>
          <a:p>
            <a:pPr>
              <a:defRPr/>
            </a:pPr>
            <a:r>
              <a:rPr lang="en-US" dirty="0" smtClean="0">
                <a:sym typeface="Wingdings" panose="05000000000000000000" pitchFamily="2" charset="2"/>
              </a:rPr>
              <a:t>Keystrokes extracted using </a:t>
            </a:r>
            <a:r>
              <a:rPr lang="en-US" dirty="0">
                <a:solidFill>
                  <a:srgbClr val="FF0000"/>
                </a:solidFill>
              </a:rPr>
              <a:t>start </a:t>
            </a:r>
            <a:r>
              <a:rPr lang="en-US" dirty="0"/>
              <a:t>and </a:t>
            </a:r>
            <a:r>
              <a:rPr lang="en-US" dirty="0">
                <a:solidFill>
                  <a:srgbClr val="FF0000"/>
                </a:solidFill>
              </a:rPr>
              <a:t>end</a:t>
            </a:r>
            <a:r>
              <a:rPr lang="en-US" dirty="0"/>
              <a:t> points</a:t>
            </a:r>
            <a:br>
              <a:rPr lang="en-US" dirty="0"/>
            </a:br>
            <a:endParaRPr lang="en-US" dirty="0" smtClean="0"/>
          </a:p>
          <a:p>
            <a:pPr>
              <a:defRPr/>
            </a:pPr>
            <a:endParaRPr lang="en-US" dirty="0" smtClean="0"/>
          </a:p>
          <a:p>
            <a:pPr>
              <a:defRPr/>
            </a:pPr>
            <a:endParaRPr lang="en-US" dirty="0" smtClean="0"/>
          </a:p>
        </p:txBody>
      </p:sp>
      <p:sp>
        <p:nvSpPr>
          <p:cNvPr id="4" name="Rounded Rectangle 3"/>
          <p:cNvSpPr>
            <a:spLocks noChangeArrowheads="1"/>
          </p:cNvSpPr>
          <p:nvPr/>
        </p:nvSpPr>
        <p:spPr bwMode="auto">
          <a:xfrm>
            <a:off x="1676400" y="1524001"/>
            <a:ext cx="6627813" cy="1066800"/>
          </a:xfrm>
          <a:prstGeom prst="roundRect">
            <a:avLst>
              <a:gd name="adj" fmla="val 16667"/>
            </a:avLst>
          </a:prstGeom>
          <a:noFill/>
          <a:ln w="9525" algn="ctr">
            <a:solidFill>
              <a:schemeClr val="tx1"/>
            </a:solidFill>
            <a:round/>
            <a:headEnd/>
            <a:tailEnd/>
          </a:ln>
        </p:spPr>
        <p:txBody>
          <a:bodyPr/>
          <a:lstStyle>
            <a:lvl1pPr>
              <a:spcBef>
                <a:spcPct val="20000"/>
              </a:spcBef>
              <a:buClr>
                <a:schemeClr val="accent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00" b="1" dirty="0"/>
          </a:p>
          <a:p>
            <a:pPr algn="ctr">
              <a:spcBef>
                <a:spcPct val="0"/>
              </a:spcBef>
              <a:buClrTx/>
              <a:buFontTx/>
              <a:buNone/>
            </a:pPr>
            <a:endParaRPr lang="en-US" altLang="en-US" sz="200" b="1" dirty="0"/>
          </a:p>
          <a:p>
            <a:pPr algn="ctr">
              <a:spcBef>
                <a:spcPct val="0"/>
              </a:spcBef>
              <a:buClrTx/>
              <a:buFontTx/>
              <a:buNone/>
            </a:pPr>
            <a:r>
              <a:rPr lang="en-US" altLang="en-US" sz="2400" b="1" dirty="0"/>
              <a:t>Typical increasing and decreasing trends in </a:t>
            </a:r>
            <a:br>
              <a:rPr lang="en-US" altLang="en-US" sz="2400" b="1" dirty="0"/>
            </a:br>
            <a:r>
              <a:rPr lang="en-US" altLang="en-US" sz="2400" b="1" dirty="0">
                <a:solidFill>
                  <a:srgbClr val="FF0000"/>
                </a:solidFill>
              </a:rPr>
              <a:t>rates of change</a:t>
            </a:r>
            <a:r>
              <a:rPr lang="en-US" altLang="en-US" sz="2400" b="1" dirty="0"/>
              <a:t> in CSI time-series</a:t>
            </a:r>
          </a:p>
        </p:txBody>
      </p:sp>
      <p:pic>
        <p:nvPicPr>
          <p:cNvPr id="5" name="Picture 4"/>
          <p:cNvPicPr>
            <a:picLocks noChangeAspect="1"/>
          </p:cNvPicPr>
          <p:nvPr/>
        </p:nvPicPr>
        <p:blipFill>
          <a:blip r:embed="rId3"/>
          <a:stretch>
            <a:fillRect/>
          </a:stretch>
        </p:blipFill>
        <p:spPr>
          <a:xfrm>
            <a:off x="8768532" y="1337366"/>
            <a:ext cx="1619250" cy="1440071"/>
          </a:xfrm>
          <a:prstGeom prst="rect">
            <a:avLst/>
          </a:prstGeom>
        </p:spPr>
      </p:pic>
      <p:sp>
        <p:nvSpPr>
          <p:cNvPr id="8"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193284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831976" y="0"/>
            <a:ext cx="8607425" cy="914400"/>
          </a:xfrm>
        </p:spPr>
        <p:txBody>
          <a:bodyPr/>
          <a:lstStyle/>
          <a:p>
            <a:r>
              <a:rPr lang="en-US" altLang="en-US" smtClean="0"/>
              <a:t>Feature Extraction</a:t>
            </a:r>
          </a:p>
        </p:txBody>
      </p:sp>
      <p:sp>
        <p:nvSpPr>
          <p:cNvPr id="3" name="Content Placeholder 2"/>
          <p:cNvSpPr>
            <a:spLocks noGrp="1"/>
          </p:cNvSpPr>
          <p:nvPr>
            <p:ph idx="1"/>
          </p:nvPr>
        </p:nvSpPr>
        <p:spPr>
          <a:xfrm>
            <a:off x="457200" y="838200"/>
            <a:ext cx="11125200" cy="5486400"/>
          </a:xfrm>
        </p:spPr>
        <p:txBody>
          <a:bodyPr/>
          <a:lstStyle/>
          <a:p>
            <a:pPr>
              <a:defRPr/>
            </a:pPr>
            <a:r>
              <a:rPr lang="en-US" dirty="0" smtClean="0">
                <a:solidFill>
                  <a:srgbClr val="FF0000"/>
                </a:solidFill>
              </a:rPr>
              <a:t>Shapes</a:t>
            </a:r>
            <a:r>
              <a:rPr lang="en-US" dirty="0" smtClean="0"/>
              <a:t> of keystroke waveforms used as features</a:t>
            </a:r>
          </a:p>
          <a:p>
            <a:pPr>
              <a:defRPr/>
            </a:pPr>
            <a:endParaRPr lang="en-US" sz="900" dirty="0"/>
          </a:p>
          <a:p>
            <a:pPr marL="342900" lvl="1" indent="-342900">
              <a:buFont typeface="Wingdings" pitchFamily="2" charset="2"/>
              <a:buChar char="§"/>
              <a:defRPr/>
            </a:pPr>
            <a:r>
              <a:rPr lang="en-US" sz="2400" dirty="0">
                <a:solidFill>
                  <a:srgbClr val="009242"/>
                </a:solidFill>
                <a:ea typeface="+mn-ea"/>
                <a:cs typeface="+mn-cs"/>
              </a:rPr>
              <a:t>Discrete Wavelet Transform</a:t>
            </a:r>
          </a:p>
          <a:p>
            <a:pPr lvl="1" eaLnBrk="1" hangingPunct="1">
              <a:defRPr/>
            </a:pPr>
            <a:r>
              <a:rPr lang="en-US" dirty="0"/>
              <a:t>C</a:t>
            </a:r>
            <a:r>
              <a:rPr lang="en-US" dirty="0" smtClean="0"/>
              <a:t>ompressed shape features from </a:t>
            </a:r>
            <a:r>
              <a:rPr lang="en-US" dirty="0" smtClean="0"/>
              <a:t>CSI waveforms</a:t>
            </a:r>
            <a:endParaRPr lang="en-US" dirty="0" smtClean="0"/>
          </a:p>
          <a:p>
            <a:pPr lvl="1" eaLnBrk="1" hangingPunct="1">
              <a:defRPr/>
            </a:pPr>
            <a:r>
              <a:rPr lang="en-US" dirty="0" smtClean="0"/>
              <a:t>Applied 3 times </a:t>
            </a:r>
            <a:r>
              <a:rPr lang="en-US" dirty="0" smtClean="0"/>
              <a:t>consecutively to </a:t>
            </a:r>
            <a:r>
              <a:rPr lang="en-US" dirty="0" smtClean="0"/>
              <a:t>reduce computational complexity</a:t>
            </a:r>
            <a:endParaRPr lang="en-US" b="1" dirty="0"/>
          </a:p>
        </p:txBody>
      </p:sp>
      <p:sp>
        <p:nvSpPr>
          <p:cNvPr id="5" name="Date Placeholder 3"/>
          <p:cNvSpPr>
            <a:spLocks noGrp="1"/>
          </p:cNvSpPr>
          <p:nvPr>
            <p:ph type="dt" sz="half" idx="2"/>
          </p:nvPr>
        </p:nvSpPr>
        <p:spPr>
          <a:xfrm>
            <a:off x="609600" y="6400800"/>
            <a:ext cx="2743200" cy="366713"/>
          </a:xfrm>
        </p:spPr>
        <p:txBody>
          <a:bodyPr/>
          <a:lstStyle/>
          <a:p>
            <a:r>
              <a:rPr lang="en-US" altLang="zh-CN" smtClean="0"/>
              <a:t>Kamran Ali</a:t>
            </a:r>
            <a:endParaRPr lang="en-US" altLang="zh-CN" dirty="0"/>
          </a:p>
        </p:txBody>
      </p:sp>
    </p:spTree>
    <p:extLst>
      <p:ext uri="{BB962C8B-B14F-4D97-AF65-F5344CB8AC3E}">
        <p14:creationId xmlns:p14="http://schemas.microsoft.com/office/powerpoint/2010/main" val="37148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Tx/>
          <a:buSzTx/>
          <a:buFont typeface="Wingdings" pitchFamily="2" charset="2"/>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Tx/>
          <a:buSzTx/>
          <a:buFont typeface="Wingdings" pitchFamily="2" charset="2"/>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37523</TotalTime>
  <Words>2341</Words>
  <Application>Microsoft Office PowerPoint</Application>
  <PresentationFormat>Widescreen</PresentationFormat>
  <Paragraphs>377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宋体</vt:lpstr>
      <vt:lpstr>Arial</vt:lpstr>
      <vt:lpstr>Arial Rounded MT Bold</vt:lpstr>
      <vt:lpstr>Calibri</vt:lpstr>
      <vt:lpstr>Comic Sans MS</vt:lpstr>
      <vt:lpstr>黑体</vt:lpstr>
      <vt:lpstr>Times New Roman</vt:lpstr>
      <vt:lpstr>Wingdings</vt:lpstr>
      <vt:lpstr>Default Design</vt:lpstr>
      <vt:lpstr>Keystroke Recognition using WiFi Signals</vt:lpstr>
      <vt:lpstr>Keystroke Recognition</vt:lpstr>
      <vt:lpstr> Previous keystroke recognition schemes</vt:lpstr>
      <vt:lpstr>Can we recognize keystrokes using commodity WiFi ?</vt:lpstr>
      <vt:lpstr>Challenges</vt:lpstr>
      <vt:lpstr>Noise Reduction</vt:lpstr>
      <vt:lpstr>Noise Reduction</vt:lpstr>
      <vt:lpstr>Keystrokes Extraction</vt:lpstr>
      <vt:lpstr>Feature Extraction</vt:lpstr>
      <vt:lpstr>Feature Extraction: Examples</vt:lpstr>
      <vt:lpstr>Classifier Training</vt:lpstr>
      <vt:lpstr>Data Collection</vt:lpstr>
      <vt:lpstr>Keystroke Extraction Accuracy</vt:lpstr>
      <vt:lpstr>Classifier Accuracy: Single keys</vt:lpstr>
      <vt:lpstr>Classifier Accuracy: Single keys</vt:lpstr>
      <vt:lpstr>Classifier Accuracy: Sentences</vt:lpstr>
      <vt:lpstr>Classifier Accuracy: Sentences</vt:lpstr>
      <vt:lpstr>Limitations</vt:lpstr>
      <vt:lpstr>Conclusions</vt:lpstr>
      <vt:lpstr>Questions ?</vt:lpstr>
    </vt:vector>
  </TitlesOfParts>
  <Company>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Alex X. Liu</dc:creator>
  <cp:lastModifiedBy>Kamran Ali</cp:lastModifiedBy>
  <cp:revision>2706</cp:revision>
  <dcterms:created xsi:type="dcterms:W3CDTF">2004-12-18T23:41:21Z</dcterms:created>
  <dcterms:modified xsi:type="dcterms:W3CDTF">2015-09-05T06:02:54Z</dcterms:modified>
</cp:coreProperties>
</file>